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8288000" cy="10287000"/>
  <p:notesSz cx="6858000" cy="9144000"/>
  <p:embeddedFontLst>
    <p:embeddedFont>
      <p:font typeface="Arimo" panose="020B0604020202020204" charset="0"/>
      <p:regular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Muli Bold" panose="020B0604020202020204" charset="0"/>
      <p:regular r:id="rId45"/>
    </p:embeddedFont>
    <p:embeddedFont>
      <p:font typeface="Muli Bold Bold" panose="020B0604020202020204" charset="0"/>
      <p:regular r:id="rId46"/>
    </p:embeddedFont>
    <p:embeddedFont>
      <p:font typeface="Muli Bold Italics" panose="020B0604020202020204" charset="0"/>
      <p:regular r:id="rId47"/>
    </p:embeddedFont>
    <p:embeddedFont>
      <p:font typeface="Muli Regular" panose="020B0604020202020204" charset="0"/>
      <p:regular r:id="rId48"/>
    </p:embeddedFont>
    <p:embeddedFont>
      <p:font typeface="Muli Regular Bold" panose="020B0604020202020204" charset="0"/>
      <p:regular r:id="rId49"/>
    </p:embeddedFont>
    <p:embeddedFont>
      <p:font typeface="Space Mono" panose="020B0604020202020204" charset="0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05785" y="3508418"/>
            <a:ext cx="6450066" cy="4618896"/>
            <a:chOff x="0" y="0"/>
            <a:chExt cx="1835257" cy="1314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5257" cy="1314229"/>
            </a:xfrm>
            <a:custGeom>
              <a:avLst/>
              <a:gdLst/>
              <a:ahLst/>
              <a:cxnLst/>
              <a:rect l="l" t="t" r="r" b="b"/>
              <a:pathLst>
                <a:path w="1835257" h="1314229">
                  <a:moveTo>
                    <a:pt x="1710797" y="1314229"/>
                  </a:moveTo>
                  <a:lnTo>
                    <a:pt x="124460" y="1314229"/>
                  </a:lnTo>
                  <a:cubicBezTo>
                    <a:pt x="55880" y="1314229"/>
                    <a:pt x="0" y="1258349"/>
                    <a:pt x="0" y="118976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10797" y="0"/>
                  </a:lnTo>
                  <a:cubicBezTo>
                    <a:pt x="1779377" y="0"/>
                    <a:pt x="1835257" y="55880"/>
                    <a:pt x="1835257" y="124460"/>
                  </a:cubicBezTo>
                  <a:lnTo>
                    <a:pt x="1835257" y="1189769"/>
                  </a:lnTo>
                  <a:cubicBezTo>
                    <a:pt x="1835257" y="1258349"/>
                    <a:pt x="1779377" y="1314229"/>
                    <a:pt x="1710797" y="131422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698918" y="609475"/>
            <a:ext cx="2151110" cy="200053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805200" y="-1161387"/>
            <a:ext cx="2151110" cy="200053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81139" y="8986654"/>
            <a:ext cx="2151110" cy="200053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218997">
            <a:off x="13325123" y="1331362"/>
            <a:ext cx="2629673" cy="1078166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9405785" y="2113389"/>
            <a:ext cx="6444243" cy="3418474"/>
            <a:chOff x="0" y="0"/>
            <a:chExt cx="1833600" cy="9726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33600" cy="972669"/>
            </a:xfrm>
            <a:custGeom>
              <a:avLst/>
              <a:gdLst/>
              <a:ahLst/>
              <a:cxnLst/>
              <a:rect l="l" t="t" r="r" b="b"/>
              <a:pathLst>
                <a:path w="1833600" h="972669">
                  <a:moveTo>
                    <a:pt x="1709140" y="972669"/>
                  </a:moveTo>
                  <a:lnTo>
                    <a:pt x="124460" y="972669"/>
                  </a:lnTo>
                  <a:cubicBezTo>
                    <a:pt x="55880" y="972669"/>
                    <a:pt x="0" y="916789"/>
                    <a:pt x="0" y="84820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09140" y="0"/>
                  </a:lnTo>
                  <a:cubicBezTo>
                    <a:pt x="1777721" y="0"/>
                    <a:pt x="1833600" y="55880"/>
                    <a:pt x="1833600" y="124460"/>
                  </a:cubicBezTo>
                  <a:lnTo>
                    <a:pt x="1833600" y="848209"/>
                  </a:lnTo>
                  <a:cubicBezTo>
                    <a:pt x="1833600" y="916789"/>
                    <a:pt x="1777721" y="972669"/>
                    <a:pt x="1709140" y="972669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964580" y="4272520"/>
            <a:ext cx="2692088" cy="110375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81139" y="6701427"/>
            <a:ext cx="2151110" cy="2000532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028700" y="1886153"/>
            <a:ext cx="6422006" cy="6815806"/>
            <a:chOff x="0" y="0"/>
            <a:chExt cx="8562675" cy="9087741"/>
          </a:xfrm>
        </p:grpSpPr>
        <p:sp>
          <p:nvSpPr>
            <p:cNvPr id="13" name="TextBox 13"/>
            <p:cNvSpPr txBox="1"/>
            <p:nvPr/>
          </p:nvSpPr>
          <p:spPr>
            <a:xfrm>
              <a:off x="0" y="66675"/>
              <a:ext cx="8562675" cy="5431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180"/>
                </a:lnSpc>
              </a:pPr>
              <a:r>
                <a:rPr lang="en-US" sz="7437" spc="-74">
                  <a:solidFill>
                    <a:srgbClr val="000000"/>
                  </a:solidFill>
                  <a:latin typeface="Muli Bold Bold"/>
                </a:rPr>
                <a:t>SISTEM MONITORING PRESTASI SISWA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6048810"/>
              <a:ext cx="8562675" cy="30389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27"/>
                </a:lnSpc>
              </a:pPr>
              <a:r>
                <a:rPr lang="en-US" sz="3305">
                  <a:solidFill>
                    <a:srgbClr val="000000"/>
                  </a:solidFill>
                  <a:latin typeface="Muli Regular"/>
                </a:rPr>
                <a:t>Daniel Buala Kristo Zalukhu</a:t>
              </a:r>
            </a:p>
            <a:p>
              <a:pPr>
                <a:lnSpc>
                  <a:spcPts val="4627"/>
                </a:lnSpc>
              </a:pPr>
              <a:r>
                <a:rPr lang="en-US" sz="3305">
                  <a:solidFill>
                    <a:srgbClr val="000000"/>
                  </a:solidFill>
                  <a:latin typeface="Muli Regular"/>
                </a:rPr>
                <a:t>160716053</a:t>
              </a:r>
            </a:p>
            <a:p>
              <a:pPr>
                <a:lnSpc>
                  <a:spcPts val="4627"/>
                </a:lnSpc>
              </a:pPr>
              <a:r>
                <a:rPr lang="en-US" sz="3305">
                  <a:solidFill>
                    <a:srgbClr val="000000"/>
                  </a:solidFill>
                  <a:latin typeface="Muli Regular"/>
                </a:rPr>
                <a:t>Sistem Informasi - UBAYA</a:t>
              </a:r>
            </a:p>
            <a:p>
              <a:pPr>
                <a:lnSpc>
                  <a:spcPts val="4627"/>
                </a:lnSpc>
                <a:spcBef>
                  <a:spcPct val="0"/>
                </a:spcBef>
              </a:pPr>
              <a:r>
                <a:rPr lang="en-US" sz="3305">
                  <a:solidFill>
                    <a:srgbClr val="000000"/>
                  </a:solidFill>
                  <a:latin typeface="Muli Regular"/>
                </a:rPr>
                <a:t>2020</a:t>
              </a:r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858379" y="3729390"/>
            <a:ext cx="7984363" cy="45111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86054" y="829309"/>
            <a:ext cx="9530898" cy="8628382"/>
            <a:chOff x="0" y="0"/>
            <a:chExt cx="3940484" cy="35673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40484" cy="3567345"/>
            </a:xfrm>
            <a:custGeom>
              <a:avLst/>
              <a:gdLst/>
              <a:ahLst/>
              <a:cxnLst/>
              <a:rect l="l" t="t" r="r" b="b"/>
              <a:pathLst>
                <a:path w="3940484" h="3567345">
                  <a:moveTo>
                    <a:pt x="3816024" y="3567345"/>
                  </a:moveTo>
                  <a:lnTo>
                    <a:pt x="124460" y="3567345"/>
                  </a:lnTo>
                  <a:cubicBezTo>
                    <a:pt x="55880" y="3567345"/>
                    <a:pt x="0" y="3511465"/>
                    <a:pt x="0" y="344288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16024" y="0"/>
                  </a:lnTo>
                  <a:cubicBezTo>
                    <a:pt x="3884604" y="0"/>
                    <a:pt x="3940484" y="55880"/>
                    <a:pt x="3940484" y="124460"/>
                  </a:cubicBezTo>
                  <a:lnTo>
                    <a:pt x="3940484" y="3442885"/>
                  </a:lnTo>
                  <a:cubicBezTo>
                    <a:pt x="3940484" y="3511465"/>
                    <a:pt x="3884604" y="3567345"/>
                    <a:pt x="3816024" y="356734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689152" y="829833"/>
            <a:ext cx="9103548" cy="8627858"/>
            <a:chOff x="0" y="0"/>
            <a:chExt cx="3763799" cy="356712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63799" cy="3567128"/>
            </a:xfrm>
            <a:custGeom>
              <a:avLst/>
              <a:gdLst/>
              <a:ahLst/>
              <a:cxnLst/>
              <a:rect l="l" t="t" r="r" b="b"/>
              <a:pathLst>
                <a:path w="3763799" h="3567128">
                  <a:moveTo>
                    <a:pt x="3639339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39339" y="0"/>
                  </a:lnTo>
                  <a:cubicBezTo>
                    <a:pt x="3707919" y="0"/>
                    <a:pt x="3763799" y="55880"/>
                    <a:pt x="3763799" y="124460"/>
                  </a:cubicBezTo>
                  <a:lnTo>
                    <a:pt x="3763799" y="3442668"/>
                  </a:lnTo>
                  <a:cubicBezTo>
                    <a:pt x="3763799" y="3511248"/>
                    <a:pt x="3707919" y="3567128"/>
                    <a:pt x="3639339" y="3567128"/>
                  </a:cubicBezTo>
                  <a:close/>
                </a:path>
              </a:pathLst>
            </a:custGeom>
            <a:solidFill>
              <a:srgbClr val="D5EDFC"/>
            </a:solidFill>
          </p:spPr>
        </p:sp>
      </p:grpSp>
      <p:sp>
        <p:nvSpPr>
          <p:cNvPr id="6" name="TextBox 6"/>
          <p:cNvSpPr txBox="1"/>
          <p:nvPr/>
        </p:nvSpPr>
        <p:spPr>
          <a:xfrm rot="-5400000">
            <a:off x="5219012" y="5719470"/>
            <a:ext cx="6527735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TUGAS AKKHIR - UBAYA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666089" y="4601735"/>
            <a:ext cx="2050862" cy="190730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144000" y="1359748"/>
            <a:ext cx="5265284" cy="1882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2F42"/>
                </a:solidFill>
                <a:latin typeface="Muli Bold"/>
              </a:rPr>
              <a:t>Tidak memberikan informasi nilai secara terperinci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666089" y="647700"/>
            <a:ext cx="2050862" cy="1907302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86837" y="3665846"/>
            <a:ext cx="8402315" cy="3032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FFFFFF"/>
                </a:solidFill>
                <a:latin typeface="Muli Bold"/>
              </a:rPr>
              <a:t>ANALISIS</a:t>
            </a:r>
          </a:p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FFFFFF"/>
                </a:solidFill>
                <a:latin typeface="Muli Bold"/>
              </a:rPr>
              <a:t>PERMASALAHAN </a:t>
            </a:r>
          </a:p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FFFFFF"/>
                </a:solidFill>
                <a:latin typeface="Muli Bold"/>
              </a:rPr>
              <a:t>SISTEM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689152" y="4137708"/>
            <a:ext cx="2931204" cy="1788035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1798731" y="4080558"/>
            <a:ext cx="5918221" cy="1882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2F42"/>
                </a:solidFill>
                <a:latin typeface="Muli Bold"/>
              </a:rPr>
              <a:t>Tidak menyimpan </a:t>
            </a:r>
            <a:r>
              <a:rPr lang="en-US" sz="3599">
                <a:solidFill>
                  <a:srgbClr val="002F42"/>
                </a:solidFill>
                <a:latin typeface="Muli Bold Italics"/>
              </a:rPr>
              <a:t>history </a:t>
            </a:r>
            <a:r>
              <a:rPr lang="en-US" sz="3599">
                <a:solidFill>
                  <a:srgbClr val="002F42"/>
                </a:solidFill>
                <a:latin typeface="Muli Bold"/>
              </a:rPr>
              <a:t>atau catatan pelanggaran, penghargaan dan absen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44000" y="6631559"/>
            <a:ext cx="5460569" cy="2521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2F42"/>
                </a:solidFill>
                <a:latin typeface="Muli Bold"/>
              </a:rPr>
              <a:t>Tidak mencatat kekurangan atau ketidaktuntasan siswa dalam suatu pelajaran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623878" y="7097655"/>
            <a:ext cx="2635422" cy="2055629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246103" y="1061756"/>
            <a:ext cx="2724132" cy="207034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13349" y="8510906"/>
            <a:ext cx="1383430" cy="128659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516483" y="1934254"/>
            <a:ext cx="10742817" cy="7863242"/>
            <a:chOff x="0" y="0"/>
            <a:chExt cx="4136979" cy="30280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36979" cy="3028076"/>
            </a:xfrm>
            <a:custGeom>
              <a:avLst/>
              <a:gdLst/>
              <a:ahLst/>
              <a:cxnLst/>
              <a:rect l="l" t="t" r="r" b="b"/>
              <a:pathLst>
                <a:path w="4136979" h="3028076">
                  <a:moveTo>
                    <a:pt x="4012519" y="3028076"/>
                  </a:moveTo>
                  <a:lnTo>
                    <a:pt x="124460" y="3028076"/>
                  </a:lnTo>
                  <a:cubicBezTo>
                    <a:pt x="55880" y="3028076"/>
                    <a:pt x="0" y="2972196"/>
                    <a:pt x="0" y="29036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12519" y="0"/>
                  </a:lnTo>
                  <a:cubicBezTo>
                    <a:pt x="4081099" y="0"/>
                    <a:pt x="4136979" y="55880"/>
                    <a:pt x="4136979" y="124460"/>
                  </a:cubicBezTo>
                  <a:lnTo>
                    <a:pt x="4136979" y="2903616"/>
                  </a:lnTo>
                  <a:cubicBezTo>
                    <a:pt x="4136979" y="2972196"/>
                    <a:pt x="4081099" y="3028076"/>
                    <a:pt x="4012519" y="3028076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523689" y="1955751"/>
            <a:ext cx="1383430" cy="128659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5726306" y="47372"/>
            <a:ext cx="12028240" cy="8190076"/>
            <a:chOff x="0" y="0"/>
            <a:chExt cx="4136979" cy="28168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36979" cy="2816885"/>
            </a:xfrm>
            <a:custGeom>
              <a:avLst/>
              <a:gdLst/>
              <a:ahLst/>
              <a:cxnLst/>
              <a:rect l="l" t="t" r="r" b="b"/>
              <a:pathLst>
                <a:path w="4136979" h="2816885">
                  <a:moveTo>
                    <a:pt x="4012519" y="2816885"/>
                  </a:moveTo>
                  <a:lnTo>
                    <a:pt x="124460" y="2816885"/>
                  </a:lnTo>
                  <a:cubicBezTo>
                    <a:pt x="55880" y="2816885"/>
                    <a:pt x="0" y="2761005"/>
                    <a:pt x="0" y="269242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12519" y="0"/>
                  </a:lnTo>
                  <a:cubicBezTo>
                    <a:pt x="4081099" y="0"/>
                    <a:pt x="4136979" y="55880"/>
                    <a:pt x="4136979" y="124460"/>
                  </a:cubicBezTo>
                  <a:lnTo>
                    <a:pt x="4136979" y="2692425"/>
                  </a:lnTo>
                  <a:cubicBezTo>
                    <a:pt x="4136979" y="2761005"/>
                    <a:pt x="4081099" y="2816885"/>
                    <a:pt x="4012519" y="281688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516483" y="1028700"/>
            <a:ext cx="10742817" cy="640906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21025" y="3665584"/>
            <a:ext cx="4697606" cy="3032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002F42"/>
                </a:solidFill>
                <a:latin typeface="Muli Bold"/>
              </a:rPr>
              <a:t>ANALISIS</a:t>
            </a:r>
          </a:p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002F42"/>
                </a:solidFill>
                <a:latin typeface="Muli Bold"/>
              </a:rPr>
              <a:t>SISTEM</a:t>
            </a:r>
          </a:p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002F42"/>
                </a:solidFill>
                <a:latin typeface="Muli Bold"/>
              </a:rPr>
              <a:t>SEJENIS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22528" y="8692893"/>
            <a:ext cx="9130728" cy="565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680"/>
              </a:lnSpc>
              <a:spcBef>
                <a:spcPct val="0"/>
              </a:spcBef>
            </a:pPr>
            <a:r>
              <a:rPr lang="en-US" sz="3600" spc="-36">
                <a:solidFill>
                  <a:srgbClr val="002F42"/>
                </a:solidFill>
                <a:latin typeface="Muli Regular Bold"/>
              </a:rPr>
              <a:t>SCOLA (Learning and Dashboard System)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19562" y="333463"/>
            <a:ext cx="5467466" cy="9458709"/>
            <a:chOff x="0" y="0"/>
            <a:chExt cx="3247482" cy="5618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47482" cy="5618139"/>
            </a:xfrm>
            <a:custGeom>
              <a:avLst/>
              <a:gdLst/>
              <a:ahLst/>
              <a:cxnLst/>
              <a:rect l="l" t="t" r="r" b="b"/>
              <a:pathLst>
                <a:path w="3247482" h="5618139">
                  <a:moveTo>
                    <a:pt x="3123022" y="5618139"/>
                  </a:moveTo>
                  <a:lnTo>
                    <a:pt x="124460" y="5618139"/>
                  </a:lnTo>
                  <a:cubicBezTo>
                    <a:pt x="55880" y="5618139"/>
                    <a:pt x="0" y="5562259"/>
                    <a:pt x="0" y="549367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123022" y="0"/>
                  </a:lnTo>
                  <a:cubicBezTo>
                    <a:pt x="3191602" y="0"/>
                    <a:pt x="3247482" y="55880"/>
                    <a:pt x="3247482" y="124460"/>
                  </a:cubicBezTo>
                  <a:lnTo>
                    <a:pt x="3247482" y="5493679"/>
                  </a:lnTo>
                  <a:cubicBezTo>
                    <a:pt x="3247482" y="5562259"/>
                    <a:pt x="3191602" y="5618139"/>
                    <a:pt x="3123022" y="5618139"/>
                  </a:cubicBezTo>
                  <a:close/>
                </a:path>
              </a:pathLst>
            </a:custGeom>
            <a:solidFill>
              <a:srgbClr val="D5EDF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7140790" y="333463"/>
            <a:ext cx="7080939" cy="1674969"/>
            <a:chOff x="0" y="0"/>
            <a:chExt cx="4393297" cy="10392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393297" cy="1039218"/>
            </a:xfrm>
            <a:custGeom>
              <a:avLst/>
              <a:gdLst/>
              <a:ahLst/>
              <a:cxnLst/>
              <a:rect l="l" t="t" r="r" b="b"/>
              <a:pathLst>
                <a:path w="4393297" h="1039218">
                  <a:moveTo>
                    <a:pt x="4268837" y="1039218"/>
                  </a:moveTo>
                  <a:lnTo>
                    <a:pt x="124460" y="1039218"/>
                  </a:lnTo>
                  <a:cubicBezTo>
                    <a:pt x="55880" y="1039218"/>
                    <a:pt x="0" y="983338"/>
                    <a:pt x="0" y="91475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68837" y="0"/>
                  </a:lnTo>
                  <a:cubicBezTo>
                    <a:pt x="4337417" y="0"/>
                    <a:pt x="4393297" y="55880"/>
                    <a:pt x="4393297" y="124460"/>
                  </a:cubicBezTo>
                  <a:lnTo>
                    <a:pt x="4393297" y="914758"/>
                  </a:lnTo>
                  <a:cubicBezTo>
                    <a:pt x="4393297" y="983338"/>
                    <a:pt x="4337417" y="1039218"/>
                    <a:pt x="4268837" y="1039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34783" y="4024378"/>
            <a:ext cx="5735181" cy="3032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FFFFFF"/>
                </a:solidFill>
                <a:latin typeface="Muli Bold"/>
              </a:rPr>
              <a:t>ANALISIS</a:t>
            </a:r>
          </a:p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FFFFFF"/>
                </a:solidFill>
                <a:latin typeface="Muli Bold"/>
              </a:rPr>
              <a:t>KEBUTUHAN</a:t>
            </a:r>
          </a:p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FFFFFF"/>
                </a:solidFill>
                <a:latin typeface="Muli Bold"/>
              </a:rPr>
              <a:t>SISTEM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497981" y="701214"/>
            <a:ext cx="911283" cy="939467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9981010" y="2273209"/>
            <a:ext cx="7080939" cy="1674969"/>
            <a:chOff x="0" y="0"/>
            <a:chExt cx="4393297" cy="10392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93297" cy="1039218"/>
            </a:xfrm>
            <a:custGeom>
              <a:avLst/>
              <a:gdLst/>
              <a:ahLst/>
              <a:cxnLst/>
              <a:rect l="l" t="t" r="r" b="b"/>
              <a:pathLst>
                <a:path w="4393297" h="1039218">
                  <a:moveTo>
                    <a:pt x="4268837" y="1039218"/>
                  </a:moveTo>
                  <a:lnTo>
                    <a:pt x="124460" y="1039218"/>
                  </a:lnTo>
                  <a:cubicBezTo>
                    <a:pt x="55880" y="1039218"/>
                    <a:pt x="0" y="983338"/>
                    <a:pt x="0" y="91475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68837" y="0"/>
                  </a:lnTo>
                  <a:cubicBezTo>
                    <a:pt x="4337417" y="0"/>
                    <a:pt x="4393297" y="55880"/>
                    <a:pt x="4393297" y="124460"/>
                  </a:cubicBezTo>
                  <a:lnTo>
                    <a:pt x="4393297" y="914758"/>
                  </a:lnTo>
                  <a:cubicBezTo>
                    <a:pt x="4393297" y="983338"/>
                    <a:pt x="4337417" y="1039218"/>
                    <a:pt x="4268837" y="1039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7140790" y="4225332"/>
            <a:ext cx="7080939" cy="1674969"/>
            <a:chOff x="0" y="0"/>
            <a:chExt cx="4393297" cy="103921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93297" cy="1039218"/>
            </a:xfrm>
            <a:custGeom>
              <a:avLst/>
              <a:gdLst/>
              <a:ahLst/>
              <a:cxnLst/>
              <a:rect l="l" t="t" r="r" b="b"/>
              <a:pathLst>
                <a:path w="4393297" h="1039218">
                  <a:moveTo>
                    <a:pt x="4268837" y="1039218"/>
                  </a:moveTo>
                  <a:lnTo>
                    <a:pt x="124460" y="1039218"/>
                  </a:lnTo>
                  <a:cubicBezTo>
                    <a:pt x="55880" y="1039218"/>
                    <a:pt x="0" y="983338"/>
                    <a:pt x="0" y="91475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68837" y="0"/>
                  </a:lnTo>
                  <a:cubicBezTo>
                    <a:pt x="4337417" y="0"/>
                    <a:pt x="4393297" y="55880"/>
                    <a:pt x="4393297" y="124460"/>
                  </a:cubicBezTo>
                  <a:lnTo>
                    <a:pt x="4393297" y="914758"/>
                  </a:lnTo>
                  <a:cubicBezTo>
                    <a:pt x="4393297" y="983338"/>
                    <a:pt x="4337417" y="1039218"/>
                    <a:pt x="4268837" y="1039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312559" y="6218925"/>
            <a:ext cx="7080939" cy="1674969"/>
            <a:chOff x="0" y="0"/>
            <a:chExt cx="4393297" cy="103921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93297" cy="1039218"/>
            </a:xfrm>
            <a:custGeom>
              <a:avLst/>
              <a:gdLst/>
              <a:ahLst/>
              <a:cxnLst/>
              <a:rect l="l" t="t" r="r" b="b"/>
              <a:pathLst>
                <a:path w="4393297" h="1039218">
                  <a:moveTo>
                    <a:pt x="4268837" y="1039218"/>
                  </a:moveTo>
                  <a:lnTo>
                    <a:pt x="124460" y="1039218"/>
                  </a:lnTo>
                  <a:cubicBezTo>
                    <a:pt x="55880" y="1039218"/>
                    <a:pt x="0" y="983338"/>
                    <a:pt x="0" y="91475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68837" y="0"/>
                  </a:lnTo>
                  <a:cubicBezTo>
                    <a:pt x="4337417" y="0"/>
                    <a:pt x="4393297" y="55880"/>
                    <a:pt x="4393297" y="124460"/>
                  </a:cubicBezTo>
                  <a:lnTo>
                    <a:pt x="4393297" y="914758"/>
                  </a:lnTo>
                  <a:cubicBezTo>
                    <a:pt x="4393297" y="983338"/>
                    <a:pt x="4337417" y="1039218"/>
                    <a:pt x="4268837" y="1039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7140790" y="8117202"/>
            <a:ext cx="7080939" cy="1674969"/>
            <a:chOff x="0" y="0"/>
            <a:chExt cx="4393297" cy="103921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393297" cy="1039218"/>
            </a:xfrm>
            <a:custGeom>
              <a:avLst/>
              <a:gdLst/>
              <a:ahLst/>
              <a:cxnLst/>
              <a:rect l="l" t="t" r="r" b="b"/>
              <a:pathLst>
                <a:path w="4393297" h="1039218">
                  <a:moveTo>
                    <a:pt x="4268837" y="1039218"/>
                  </a:moveTo>
                  <a:lnTo>
                    <a:pt x="124460" y="1039218"/>
                  </a:lnTo>
                  <a:cubicBezTo>
                    <a:pt x="55880" y="1039218"/>
                    <a:pt x="0" y="983338"/>
                    <a:pt x="0" y="91475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68837" y="0"/>
                  </a:lnTo>
                  <a:cubicBezTo>
                    <a:pt x="4337417" y="0"/>
                    <a:pt x="4393297" y="55880"/>
                    <a:pt x="4393297" y="124460"/>
                  </a:cubicBezTo>
                  <a:lnTo>
                    <a:pt x="4393297" y="914758"/>
                  </a:lnTo>
                  <a:cubicBezTo>
                    <a:pt x="4393297" y="983338"/>
                    <a:pt x="4337417" y="1039218"/>
                    <a:pt x="4268837" y="1039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878599" y="2701723"/>
            <a:ext cx="832769" cy="832769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8567849" y="733402"/>
            <a:ext cx="5405722" cy="846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03"/>
              </a:lnSpc>
              <a:spcBef>
                <a:spcPct val="0"/>
              </a:spcBef>
            </a:pPr>
            <a:r>
              <a:rPr lang="en-US" sz="2618" spc="-26">
                <a:solidFill>
                  <a:srgbClr val="002F42"/>
                </a:solidFill>
                <a:latin typeface="Muli Regular Bold"/>
              </a:rPr>
              <a:t>Fitur informasi data nilai terperinci dan informatif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312559" y="2673148"/>
            <a:ext cx="5405722" cy="846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03"/>
              </a:lnSpc>
              <a:spcBef>
                <a:spcPct val="0"/>
              </a:spcBef>
            </a:pPr>
            <a:r>
              <a:rPr lang="en-US" sz="2618" spc="-26">
                <a:solidFill>
                  <a:srgbClr val="002F42"/>
                </a:solidFill>
                <a:latin typeface="Muli Regular Bold"/>
              </a:rPr>
              <a:t>Fitur informasi ketidaktuntasan siswa dalam suatu mata pelajaran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567849" y="4625272"/>
            <a:ext cx="5405722" cy="846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03"/>
              </a:lnSpc>
              <a:spcBef>
                <a:spcPct val="0"/>
              </a:spcBef>
            </a:pPr>
            <a:r>
              <a:rPr lang="en-US" sz="2618" spc="-26">
                <a:solidFill>
                  <a:srgbClr val="002F42"/>
                </a:solidFill>
                <a:latin typeface="Muli Regular Bold"/>
              </a:rPr>
              <a:t>Fitur pencatatan pelanggaran siswa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644108" y="6831662"/>
            <a:ext cx="5405722" cy="420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03"/>
              </a:lnSpc>
              <a:spcBef>
                <a:spcPct val="0"/>
              </a:spcBef>
            </a:pPr>
            <a:r>
              <a:rPr lang="en-US" sz="2618" spc="-26">
                <a:solidFill>
                  <a:srgbClr val="002F42"/>
                </a:solidFill>
                <a:latin typeface="Muli Regular Bold"/>
              </a:rPr>
              <a:t>Fitur pencatatan prestasi siswa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567849" y="8517142"/>
            <a:ext cx="5405722" cy="846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03"/>
              </a:lnSpc>
              <a:spcBef>
                <a:spcPct val="0"/>
              </a:spcBef>
            </a:pPr>
            <a:r>
              <a:rPr lang="en-US" sz="2618" spc="-26">
                <a:solidFill>
                  <a:srgbClr val="002F42"/>
                </a:solidFill>
                <a:latin typeface="Muli Regular Bold"/>
              </a:rPr>
              <a:t>Fitur informasi mengenai kehadiran atau absen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277788" y="4543977"/>
            <a:ext cx="1131476" cy="92781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733425" y="6375733"/>
            <a:ext cx="1123117" cy="1361354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277788" y="8673456"/>
            <a:ext cx="1131476" cy="690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5244" y="458438"/>
            <a:ext cx="4862606" cy="9563153"/>
            <a:chOff x="0" y="0"/>
            <a:chExt cx="1913890" cy="37639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3763995"/>
            </a:xfrm>
            <a:custGeom>
              <a:avLst/>
              <a:gdLst/>
              <a:ahLst/>
              <a:cxnLst/>
              <a:rect l="l" t="t" r="r" b="b"/>
              <a:pathLst>
                <a:path w="1913890" h="3763995">
                  <a:moveTo>
                    <a:pt x="1789430" y="3763995"/>
                  </a:moveTo>
                  <a:lnTo>
                    <a:pt x="124460" y="3763995"/>
                  </a:lnTo>
                  <a:cubicBezTo>
                    <a:pt x="55880" y="3763995"/>
                    <a:pt x="0" y="3708115"/>
                    <a:pt x="0" y="36395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3639535"/>
                  </a:lnTo>
                  <a:cubicBezTo>
                    <a:pt x="1913890" y="3708115"/>
                    <a:pt x="1858010" y="3763995"/>
                    <a:pt x="1789430" y="3763995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495175" y="458438"/>
            <a:ext cx="15308274" cy="9563153"/>
            <a:chOff x="0" y="0"/>
            <a:chExt cx="6289284" cy="39289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89284" cy="3928946"/>
            </a:xfrm>
            <a:custGeom>
              <a:avLst/>
              <a:gdLst/>
              <a:ahLst/>
              <a:cxnLst/>
              <a:rect l="l" t="t" r="r" b="b"/>
              <a:pathLst>
                <a:path w="6289284" h="3928946">
                  <a:moveTo>
                    <a:pt x="6164824" y="3928946"/>
                  </a:moveTo>
                  <a:lnTo>
                    <a:pt x="124460" y="3928946"/>
                  </a:lnTo>
                  <a:cubicBezTo>
                    <a:pt x="55880" y="3928946"/>
                    <a:pt x="0" y="3873066"/>
                    <a:pt x="0" y="380448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164824" y="0"/>
                  </a:lnTo>
                  <a:cubicBezTo>
                    <a:pt x="6233404" y="0"/>
                    <a:pt x="6289284" y="55880"/>
                    <a:pt x="6289284" y="124460"/>
                  </a:cubicBezTo>
                  <a:lnTo>
                    <a:pt x="6289284" y="3804486"/>
                  </a:lnTo>
                  <a:cubicBezTo>
                    <a:pt x="6289284" y="3873066"/>
                    <a:pt x="6233404" y="3928946"/>
                    <a:pt x="6164824" y="3928946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251278" y="5240015"/>
            <a:ext cx="2008022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9509" y="551919"/>
            <a:ext cx="12844098" cy="937619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 rot="-5400000">
            <a:off x="-2295412" y="6007020"/>
            <a:ext cx="6965518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9" name="TextBox 9"/>
          <p:cNvSpPr txBox="1"/>
          <p:nvPr/>
        </p:nvSpPr>
        <p:spPr>
          <a:xfrm rot="-5400000">
            <a:off x="-2546669" y="4491262"/>
            <a:ext cx="9696053" cy="713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spc="1911">
                <a:solidFill>
                  <a:srgbClr val="FFFFFF"/>
                </a:solidFill>
                <a:latin typeface="Muli Bold"/>
              </a:rPr>
              <a:t>DESAIN DATABASE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35556" y="458438"/>
            <a:ext cx="4835886" cy="9563153"/>
            <a:chOff x="0" y="0"/>
            <a:chExt cx="1903373" cy="37639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03373" cy="3763995"/>
            </a:xfrm>
            <a:custGeom>
              <a:avLst/>
              <a:gdLst/>
              <a:ahLst/>
              <a:cxnLst/>
              <a:rect l="l" t="t" r="r" b="b"/>
              <a:pathLst>
                <a:path w="1903373" h="3763995">
                  <a:moveTo>
                    <a:pt x="1778913" y="3763995"/>
                  </a:moveTo>
                  <a:lnTo>
                    <a:pt x="124460" y="3763995"/>
                  </a:lnTo>
                  <a:cubicBezTo>
                    <a:pt x="55880" y="3763995"/>
                    <a:pt x="0" y="3708115"/>
                    <a:pt x="0" y="36395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78913" y="0"/>
                  </a:lnTo>
                  <a:cubicBezTo>
                    <a:pt x="1847493" y="0"/>
                    <a:pt x="1903373" y="55880"/>
                    <a:pt x="1903373" y="124460"/>
                  </a:cubicBezTo>
                  <a:lnTo>
                    <a:pt x="1903373" y="3639535"/>
                  </a:lnTo>
                  <a:cubicBezTo>
                    <a:pt x="1903373" y="3708115"/>
                    <a:pt x="1847493" y="3763995"/>
                    <a:pt x="1778913" y="3763995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495175" y="458438"/>
            <a:ext cx="15308274" cy="9563153"/>
            <a:chOff x="0" y="0"/>
            <a:chExt cx="6289284" cy="39289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89284" cy="3928946"/>
            </a:xfrm>
            <a:custGeom>
              <a:avLst/>
              <a:gdLst/>
              <a:ahLst/>
              <a:cxnLst/>
              <a:rect l="l" t="t" r="r" b="b"/>
              <a:pathLst>
                <a:path w="6289284" h="3928946">
                  <a:moveTo>
                    <a:pt x="6164824" y="3928946"/>
                  </a:moveTo>
                  <a:lnTo>
                    <a:pt x="124460" y="3928946"/>
                  </a:lnTo>
                  <a:cubicBezTo>
                    <a:pt x="55880" y="3928946"/>
                    <a:pt x="0" y="3873066"/>
                    <a:pt x="0" y="380448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164824" y="0"/>
                  </a:lnTo>
                  <a:cubicBezTo>
                    <a:pt x="6233404" y="0"/>
                    <a:pt x="6289284" y="55880"/>
                    <a:pt x="6289284" y="124460"/>
                  </a:cubicBezTo>
                  <a:lnTo>
                    <a:pt x="6289284" y="3804486"/>
                  </a:lnTo>
                  <a:cubicBezTo>
                    <a:pt x="6289284" y="3873066"/>
                    <a:pt x="6233404" y="3928946"/>
                    <a:pt x="6164824" y="3928946"/>
                  </a:cubicBezTo>
                  <a:close/>
                </a:path>
              </a:pathLst>
            </a:custGeom>
            <a:solidFill>
              <a:srgbClr val="D5EDFC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l="3150"/>
          <a:stretch>
            <a:fillRect/>
          </a:stretch>
        </p:blipFill>
        <p:spPr>
          <a:xfrm>
            <a:off x="1789092" y="1028700"/>
            <a:ext cx="13965653" cy="855368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85081" y="4442994"/>
            <a:ext cx="2008022" cy="4114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 rot="5400000">
            <a:off x="13256521" y="5594072"/>
            <a:ext cx="7738270" cy="462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32"/>
              </a:lnSpc>
              <a:spcBef>
                <a:spcPct val="0"/>
              </a:spcBef>
            </a:pPr>
            <a:r>
              <a:rPr lang="en-US" sz="2666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9" name="TextBox 9"/>
          <p:cNvSpPr txBox="1"/>
          <p:nvPr/>
        </p:nvSpPr>
        <p:spPr>
          <a:xfrm rot="5400000">
            <a:off x="11423801" y="5269247"/>
            <a:ext cx="9696053" cy="713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spc="46">
                <a:solidFill>
                  <a:srgbClr val="002F42"/>
                </a:solidFill>
                <a:latin typeface="Muli Bold"/>
              </a:rPr>
              <a:t>BPMN PROSES KEPALA SEKOLAH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5244" y="458438"/>
            <a:ext cx="4862606" cy="9563153"/>
            <a:chOff x="0" y="0"/>
            <a:chExt cx="1913890" cy="37639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3763995"/>
            </a:xfrm>
            <a:custGeom>
              <a:avLst/>
              <a:gdLst/>
              <a:ahLst/>
              <a:cxnLst/>
              <a:rect l="l" t="t" r="r" b="b"/>
              <a:pathLst>
                <a:path w="1913890" h="3763995">
                  <a:moveTo>
                    <a:pt x="1789430" y="3763995"/>
                  </a:moveTo>
                  <a:lnTo>
                    <a:pt x="124460" y="3763995"/>
                  </a:lnTo>
                  <a:cubicBezTo>
                    <a:pt x="55880" y="3763995"/>
                    <a:pt x="0" y="3708115"/>
                    <a:pt x="0" y="36395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3639535"/>
                  </a:lnTo>
                  <a:cubicBezTo>
                    <a:pt x="1913890" y="3708115"/>
                    <a:pt x="1858010" y="3763995"/>
                    <a:pt x="1789430" y="3763995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495175" y="458438"/>
            <a:ext cx="15308274" cy="9563153"/>
            <a:chOff x="0" y="0"/>
            <a:chExt cx="6289284" cy="39289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89284" cy="3928946"/>
            </a:xfrm>
            <a:custGeom>
              <a:avLst/>
              <a:gdLst/>
              <a:ahLst/>
              <a:cxnLst/>
              <a:rect l="l" t="t" r="r" b="b"/>
              <a:pathLst>
                <a:path w="6289284" h="3928946">
                  <a:moveTo>
                    <a:pt x="6164824" y="3928946"/>
                  </a:moveTo>
                  <a:lnTo>
                    <a:pt x="124460" y="3928946"/>
                  </a:lnTo>
                  <a:cubicBezTo>
                    <a:pt x="55880" y="3928946"/>
                    <a:pt x="0" y="3873066"/>
                    <a:pt x="0" y="380448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164824" y="0"/>
                  </a:lnTo>
                  <a:cubicBezTo>
                    <a:pt x="6233404" y="0"/>
                    <a:pt x="6289284" y="55880"/>
                    <a:pt x="6289284" y="124460"/>
                  </a:cubicBezTo>
                  <a:lnTo>
                    <a:pt x="6289284" y="3804486"/>
                  </a:lnTo>
                  <a:cubicBezTo>
                    <a:pt x="6289284" y="3873066"/>
                    <a:pt x="6233404" y="3928946"/>
                    <a:pt x="6164824" y="3928946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071627" y="5581253"/>
            <a:ext cx="2008022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409175" y="458438"/>
            <a:ext cx="7305187" cy="956315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 rot="-5400000">
            <a:off x="-2295412" y="6007020"/>
            <a:ext cx="6965518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9" name="TextBox 9"/>
          <p:cNvSpPr txBox="1"/>
          <p:nvPr/>
        </p:nvSpPr>
        <p:spPr>
          <a:xfrm rot="-5400000">
            <a:off x="-2546669" y="4491262"/>
            <a:ext cx="9696053" cy="713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spc="1436">
                <a:solidFill>
                  <a:srgbClr val="FFFFFF"/>
                </a:solidFill>
                <a:latin typeface="Muli Bold"/>
              </a:rPr>
              <a:t>BPM N PROSES GURU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35556" y="458438"/>
            <a:ext cx="4835886" cy="9563153"/>
            <a:chOff x="0" y="0"/>
            <a:chExt cx="1903373" cy="37639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03373" cy="3763995"/>
            </a:xfrm>
            <a:custGeom>
              <a:avLst/>
              <a:gdLst/>
              <a:ahLst/>
              <a:cxnLst/>
              <a:rect l="l" t="t" r="r" b="b"/>
              <a:pathLst>
                <a:path w="1903373" h="3763995">
                  <a:moveTo>
                    <a:pt x="1778913" y="3763995"/>
                  </a:moveTo>
                  <a:lnTo>
                    <a:pt x="124460" y="3763995"/>
                  </a:lnTo>
                  <a:cubicBezTo>
                    <a:pt x="55880" y="3763995"/>
                    <a:pt x="0" y="3708115"/>
                    <a:pt x="0" y="36395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78913" y="0"/>
                  </a:lnTo>
                  <a:cubicBezTo>
                    <a:pt x="1847493" y="0"/>
                    <a:pt x="1903373" y="55880"/>
                    <a:pt x="1903373" y="124460"/>
                  </a:cubicBezTo>
                  <a:lnTo>
                    <a:pt x="1903373" y="3639535"/>
                  </a:lnTo>
                  <a:cubicBezTo>
                    <a:pt x="1903373" y="3708115"/>
                    <a:pt x="1847493" y="3763995"/>
                    <a:pt x="1778913" y="3763995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495175" y="458438"/>
            <a:ext cx="15308274" cy="9563153"/>
            <a:chOff x="0" y="0"/>
            <a:chExt cx="6289284" cy="39289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89284" cy="3928946"/>
            </a:xfrm>
            <a:custGeom>
              <a:avLst/>
              <a:gdLst/>
              <a:ahLst/>
              <a:cxnLst/>
              <a:rect l="l" t="t" r="r" b="b"/>
              <a:pathLst>
                <a:path w="6289284" h="3928946">
                  <a:moveTo>
                    <a:pt x="6164824" y="3928946"/>
                  </a:moveTo>
                  <a:lnTo>
                    <a:pt x="124460" y="3928946"/>
                  </a:lnTo>
                  <a:cubicBezTo>
                    <a:pt x="55880" y="3928946"/>
                    <a:pt x="0" y="3873066"/>
                    <a:pt x="0" y="380448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164824" y="0"/>
                  </a:lnTo>
                  <a:cubicBezTo>
                    <a:pt x="6233404" y="0"/>
                    <a:pt x="6289284" y="55880"/>
                    <a:pt x="6289284" y="124460"/>
                  </a:cubicBezTo>
                  <a:lnTo>
                    <a:pt x="6289284" y="3804486"/>
                  </a:lnTo>
                  <a:cubicBezTo>
                    <a:pt x="6289284" y="3873066"/>
                    <a:pt x="6233404" y="3928946"/>
                    <a:pt x="6164824" y="3928946"/>
                  </a:cubicBezTo>
                  <a:close/>
                </a:path>
              </a:pathLst>
            </a:custGeom>
            <a:solidFill>
              <a:srgbClr val="D5EDFC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82210" y="458438"/>
            <a:ext cx="13323580" cy="956315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85081" y="4442994"/>
            <a:ext cx="2008022" cy="4114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 rot="5400000">
            <a:off x="13256521" y="5594072"/>
            <a:ext cx="7738270" cy="462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32"/>
              </a:lnSpc>
              <a:spcBef>
                <a:spcPct val="0"/>
              </a:spcBef>
            </a:pPr>
            <a:r>
              <a:rPr lang="en-US" sz="2666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9" name="TextBox 9"/>
          <p:cNvSpPr txBox="1"/>
          <p:nvPr/>
        </p:nvSpPr>
        <p:spPr>
          <a:xfrm rot="5400000">
            <a:off x="11423801" y="5269247"/>
            <a:ext cx="9696053" cy="713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46">
                <a:solidFill>
                  <a:srgbClr val="002F42"/>
                </a:solidFill>
                <a:latin typeface="Muli Bold"/>
              </a:rPr>
              <a:t>BPMN PROSES SISWA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5244" y="458438"/>
            <a:ext cx="4862606" cy="9563153"/>
            <a:chOff x="0" y="0"/>
            <a:chExt cx="1913890" cy="37639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3763995"/>
            </a:xfrm>
            <a:custGeom>
              <a:avLst/>
              <a:gdLst/>
              <a:ahLst/>
              <a:cxnLst/>
              <a:rect l="l" t="t" r="r" b="b"/>
              <a:pathLst>
                <a:path w="1913890" h="3763995">
                  <a:moveTo>
                    <a:pt x="1789430" y="3763995"/>
                  </a:moveTo>
                  <a:lnTo>
                    <a:pt x="124460" y="3763995"/>
                  </a:lnTo>
                  <a:cubicBezTo>
                    <a:pt x="55880" y="3763995"/>
                    <a:pt x="0" y="3708115"/>
                    <a:pt x="0" y="36395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3639535"/>
                  </a:lnTo>
                  <a:cubicBezTo>
                    <a:pt x="1913890" y="3708115"/>
                    <a:pt x="1858010" y="3763995"/>
                    <a:pt x="1789430" y="3763995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495175" y="458438"/>
            <a:ext cx="16218361" cy="9563153"/>
            <a:chOff x="0" y="0"/>
            <a:chExt cx="6663186" cy="39289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63186" cy="3928946"/>
            </a:xfrm>
            <a:custGeom>
              <a:avLst/>
              <a:gdLst/>
              <a:ahLst/>
              <a:cxnLst/>
              <a:rect l="l" t="t" r="r" b="b"/>
              <a:pathLst>
                <a:path w="6663186" h="3928946">
                  <a:moveTo>
                    <a:pt x="6538726" y="3928946"/>
                  </a:moveTo>
                  <a:lnTo>
                    <a:pt x="124460" y="3928946"/>
                  </a:lnTo>
                  <a:cubicBezTo>
                    <a:pt x="55880" y="3928946"/>
                    <a:pt x="0" y="3873066"/>
                    <a:pt x="0" y="380448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538726" y="0"/>
                  </a:lnTo>
                  <a:cubicBezTo>
                    <a:pt x="6607306" y="0"/>
                    <a:pt x="6663186" y="55880"/>
                    <a:pt x="6663186" y="124460"/>
                  </a:cubicBezTo>
                  <a:lnTo>
                    <a:pt x="6663186" y="3804486"/>
                  </a:lnTo>
                  <a:cubicBezTo>
                    <a:pt x="6663186" y="3873066"/>
                    <a:pt x="6607306" y="3928946"/>
                    <a:pt x="6538726" y="3928946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69899" y="2396188"/>
            <a:ext cx="7335461" cy="549462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r="6698"/>
          <a:stretch>
            <a:fillRect/>
          </a:stretch>
        </p:blipFill>
        <p:spPr>
          <a:xfrm>
            <a:off x="9918768" y="2383543"/>
            <a:ext cx="7340532" cy="550726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 rot="-5400000">
            <a:off x="-2295412" y="6007020"/>
            <a:ext cx="6965518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328813" y="952500"/>
            <a:ext cx="10551085" cy="713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spc="1436">
                <a:solidFill>
                  <a:srgbClr val="FFFFFF"/>
                </a:solidFill>
                <a:latin typeface="Muli Bold"/>
              </a:rPr>
              <a:t>DESAIN USER INTERFACE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226547" y="8265377"/>
            <a:ext cx="4534930" cy="565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680"/>
              </a:lnSpc>
              <a:spcBef>
                <a:spcPct val="0"/>
              </a:spcBef>
            </a:pPr>
            <a:r>
              <a:rPr lang="en-US" sz="3600" spc="-36">
                <a:solidFill>
                  <a:srgbClr val="FFFFFF"/>
                </a:solidFill>
                <a:latin typeface="Muli Regular Bold"/>
              </a:rPr>
              <a:t>Halaman Dashboard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321569" y="8265377"/>
            <a:ext cx="4534930" cy="565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680"/>
              </a:lnSpc>
              <a:spcBef>
                <a:spcPct val="0"/>
              </a:spcBef>
            </a:pPr>
            <a:r>
              <a:rPr lang="en-US" sz="3600" spc="-36">
                <a:solidFill>
                  <a:srgbClr val="FFFFFF"/>
                </a:solidFill>
                <a:latin typeface="Muli Regular Bold"/>
              </a:rPr>
              <a:t>Halaman Profile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35556" y="458438"/>
            <a:ext cx="4835886" cy="9563153"/>
            <a:chOff x="0" y="0"/>
            <a:chExt cx="1903373" cy="37639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03373" cy="3763995"/>
            </a:xfrm>
            <a:custGeom>
              <a:avLst/>
              <a:gdLst/>
              <a:ahLst/>
              <a:cxnLst/>
              <a:rect l="l" t="t" r="r" b="b"/>
              <a:pathLst>
                <a:path w="1903373" h="3763995">
                  <a:moveTo>
                    <a:pt x="1778913" y="3763995"/>
                  </a:moveTo>
                  <a:lnTo>
                    <a:pt x="124460" y="3763995"/>
                  </a:lnTo>
                  <a:cubicBezTo>
                    <a:pt x="55880" y="3763995"/>
                    <a:pt x="0" y="3708115"/>
                    <a:pt x="0" y="36395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78913" y="0"/>
                  </a:lnTo>
                  <a:cubicBezTo>
                    <a:pt x="1847493" y="0"/>
                    <a:pt x="1903373" y="55880"/>
                    <a:pt x="1903373" y="124460"/>
                  </a:cubicBezTo>
                  <a:lnTo>
                    <a:pt x="1903373" y="3639535"/>
                  </a:lnTo>
                  <a:cubicBezTo>
                    <a:pt x="1903373" y="3708115"/>
                    <a:pt x="1847493" y="3763995"/>
                    <a:pt x="1778913" y="3763995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42948" y="458438"/>
            <a:ext cx="15774749" cy="9563153"/>
            <a:chOff x="0" y="0"/>
            <a:chExt cx="6480931" cy="39289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480932" cy="3928946"/>
            </a:xfrm>
            <a:custGeom>
              <a:avLst/>
              <a:gdLst/>
              <a:ahLst/>
              <a:cxnLst/>
              <a:rect l="l" t="t" r="r" b="b"/>
              <a:pathLst>
                <a:path w="6480932" h="3928946">
                  <a:moveTo>
                    <a:pt x="6356471" y="3928946"/>
                  </a:moveTo>
                  <a:lnTo>
                    <a:pt x="124460" y="3928946"/>
                  </a:lnTo>
                  <a:cubicBezTo>
                    <a:pt x="55880" y="3928946"/>
                    <a:pt x="0" y="3873066"/>
                    <a:pt x="0" y="380448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356471" y="0"/>
                  </a:lnTo>
                  <a:cubicBezTo>
                    <a:pt x="6425051" y="0"/>
                    <a:pt x="6480932" y="55880"/>
                    <a:pt x="6480932" y="124460"/>
                  </a:cubicBezTo>
                  <a:lnTo>
                    <a:pt x="6480932" y="3804486"/>
                  </a:lnTo>
                  <a:cubicBezTo>
                    <a:pt x="6480932" y="3873066"/>
                    <a:pt x="6425051" y="3928946"/>
                    <a:pt x="6356471" y="3928946"/>
                  </a:cubicBezTo>
                  <a:close/>
                </a:path>
              </a:pathLst>
            </a:custGeom>
            <a:solidFill>
              <a:srgbClr val="D5EDFC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144000" y="2205439"/>
            <a:ext cx="7274468" cy="54486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47328" y="2205439"/>
            <a:ext cx="7274468" cy="544860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 rot="5400000">
            <a:off x="13256521" y="5594072"/>
            <a:ext cx="7738270" cy="462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32"/>
              </a:lnSpc>
              <a:spcBef>
                <a:spcPct val="0"/>
              </a:spcBef>
            </a:pPr>
            <a:r>
              <a:rPr lang="en-US" sz="2666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167686" y="952500"/>
            <a:ext cx="10551085" cy="713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spc="1436">
                <a:solidFill>
                  <a:srgbClr val="002F42"/>
                </a:solidFill>
                <a:latin typeface="Muli Bold"/>
              </a:rPr>
              <a:t>DESAIN USER INTERFACE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17097" y="7889180"/>
            <a:ext cx="4534930" cy="1157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80"/>
              </a:lnSpc>
              <a:spcBef>
                <a:spcPct val="0"/>
              </a:spcBef>
            </a:pPr>
            <a:r>
              <a:rPr lang="en-US" sz="3600" spc="-36">
                <a:solidFill>
                  <a:srgbClr val="002F42"/>
                </a:solidFill>
                <a:latin typeface="Muli Regular Bold"/>
              </a:rPr>
              <a:t>Halaman Daftar Mata Pelajaran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18568" y="7889180"/>
            <a:ext cx="4534930" cy="1157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 spc="-36">
                <a:solidFill>
                  <a:srgbClr val="002F42"/>
                </a:solidFill>
                <a:latin typeface="Muli Regular Bold"/>
              </a:rPr>
              <a:t>Halaman Detail </a:t>
            </a:r>
          </a:p>
          <a:p>
            <a:pPr marL="0" lvl="0" indent="0" algn="ctr">
              <a:lnSpc>
                <a:spcPts val="4680"/>
              </a:lnSpc>
              <a:spcBef>
                <a:spcPct val="0"/>
              </a:spcBef>
            </a:pPr>
            <a:r>
              <a:rPr lang="en-US" sz="3600" spc="-36">
                <a:solidFill>
                  <a:srgbClr val="002F42"/>
                </a:solidFill>
                <a:latin typeface="Muli Regular Bold"/>
              </a:rPr>
              <a:t>Mata Pelajaran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5244" y="458438"/>
            <a:ext cx="4862606" cy="9563153"/>
            <a:chOff x="0" y="0"/>
            <a:chExt cx="1913890" cy="37639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3763995"/>
            </a:xfrm>
            <a:custGeom>
              <a:avLst/>
              <a:gdLst/>
              <a:ahLst/>
              <a:cxnLst/>
              <a:rect l="l" t="t" r="r" b="b"/>
              <a:pathLst>
                <a:path w="1913890" h="3763995">
                  <a:moveTo>
                    <a:pt x="1789430" y="3763995"/>
                  </a:moveTo>
                  <a:lnTo>
                    <a:pt x="124460" y="3763995"/>
                  </a:lnTo>
                  <a:cubicBezTo>
                    <a:pt x="55880" y="3763995"/>
                    <a:pt x="0" y="3708115"/>
                    <a:pt x="0" y="36395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3639535"/>
                  </a:lnTo>
                  <a:cubicBezTo>
                    <a:pt x="1913890" y="3708115"/>
                    <a:pt x="1858010" y="3763995"/>
                    <a:pt x="1789430" y="3763995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495175" y="458438"/>
            <a:ext cx="16218361" cy="9563153"/>
            <a:chOff x="0" y="0"/>
            <a:chExt cx="6663186" cy="39289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63186" cy="3928946"/>
            </a:xfrm>
            <a:custGeom>
              <a:avLst/>
              <a:gdLst/>
              <a:ahLst/>
              <a:cxnLst/>
              <a:rect l="l" t="t" r="r" b="b"/>
              <a:pathLst>
                <a:path w="6663186" h="3928946">
                  <a:moveTo>
                    <a:pt x="6538726" y="3928946"/>
                  </a:moveTo>
                  <a:lnTo>
                    <a:pt x="124460" y="3928946"/>
                  </a:lnTo>
                  <a:cubicBezTo>
                    <a:pt x="55880" y="3928946"/>
                    <a:pt x="0" y="3873066"/>
                    <a:pt x="0" y="380448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538726" y="0"/>
                  </a:lnTo>
                  <a:cubicBezTo>
                    <a:pt x="6607306" y="0"/>
                    <a:pt x="6663186" y="55880"/>
                    <a:pt x="6663186" y="124460"/>
                  </a:cubicBezTo>
                  <a:lnTo>
                    <a:pt x="6663186" y="3804486"/>
                  </a:lnTo>
                  <a:cubicBezTo>
                    <a:pt x="6663186" y="3873066"/>
                    <a:pt x="6607306" y="3928946"/>
                    <a:pt x="6538726" y="3928946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214054" y="2182027"/>
            <a:ext cx="8780602" cy="658933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 rot="-5400000">
            <a:off x="-2295412" y="6007020"/>
            <a:ext cx="6965518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328813" y="952500"/>
            <a:ext cx="10551085" cy="713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spc="1436">
                <a:solidFill>
                  <a:srgbClr val="FFFFFF"/>
                </a:solidFill>
                <a:latin typeface="Muli Bold"/>
              </a:rPr>
              <a:t>DESAIN USER INTERFACE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657850" y="8966072"/>
            <a:ext cx="9056425" cy="565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680"/>
              </a:lnSpc>
              <a:spcBef>
                <a:spcPct val="0"/>
              </a:spcBef>
            </a:pPr>
            <a:r>
              <a:rPr lang="en-US" sz="3600" spc="-36">
                <a:solidFill>
                  <a:srgbClr val="FFFFFF"/>
                </a:solidFill>
                <a:latin typeface="Muli Regular Bold"/>
              </a:rPr>
              <a:t>Halaman Laporan Ketidaktuntasan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82038" y="7905638"/>
            <a:ext cx="2123923" cy="19752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456768" y="567901"/>
            <a:ext cx="2123923" cy="197524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8334126" y="829571"/>
            <a:ext cx="8925174" cy="8627858"/>
            <a:chOff x="0" y="0"/>
            <a:chExt cx="3690051" cy="356712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334126" y="851013"/>
            <a:ext cx="8925174" cy="7182858"/>
            <a:chOff x="0" y="0"/>
            <a:chExt cx="3690051" cy="29697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90051" cy="2969703"/>
            </a:xfrm>
            <a:custGeom>
              <a:avLst/>
              <a:gdLst/>
              <a:ahLst/>
              <a:cxnLst/>
              <a:rect l="l" t="t" r="r" b="b"/>
              <a:pathLst>
                <a:path w="3690051" h="2969703">
                  <a:moveTo>
                    <a:pt x="3565591" y="2969703"/>
                  </a:moveTo>
                  <a:lnTo>
                    <a:pt x="124460" y="2969703"/>
                  </a:lnTo>
                  <a:cubicBezTo>
                    <a:pt x="55880" y="2969703"/>
                    <a:pt x="0" y="2913823"/>
                    <a:pt x="0" y="284524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2845243"/>
                  </a:lnTo>
                  <a:cubicBezTo>
                    <a:pt x="3690051" y="2913823"/>
                    <a:pt x="3634171" y="2969703"/>
                    <a:pt x="3565591" y="29697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089143" y="3556684"/>
            <a:ext cx="1546363" cy="154636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972821" y="5551450"/>
            <a:ext cx="1546363" cy="1546363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-3859785">
            <a:off x="13819327" y="3149259"/>
            <a:ext cx="749985" cy="322045"/>
            <a:chOff x="0" y="0"/>
            <a:chExt cx="1330922" cy="571500"/>
          </a:xfrm>
        </p:grpSpPr>
        <p:sp>
          <p:nvSpPr>
            <p:cNvPr id="11" name="Freeform 11"/>
            <p:cNvSpPr/>
            <p:nvPr/>
          </p:nvSpPr>
          <p:spPr>
            <a:xfrm>
              <a:off x="0" y="255270"/>
              <a:ext cx="1330922" cy="69850"/>
            </a:xfrm>
            <a:custGeom>
              <a:avLst/>
              <a:gdLst/>
              <a:ahLst/>
              <a:cxnLst/>
              <a:rect l="l" t="t" r="r" b="b"/>
              <a:pathLst>
                <a:path w="1330922" h="69850">
                  <a:moveTo>
                    <a:pt x="104009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330922" y="69850"/>
                  </a:lnTo>
                  <a:lnTo>
                    <a:pt x="1330922" y="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972821" y="1555526"/>
            <a:ext cx="1546363" cy="1546363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 rot="3642835">
            <a:off x="13864753" y="5203048"/>
            <a:ext cx="749985" cy="322045"/>
            <a:chOff x="0" y="0"/>
            <a:chExt cx="1330922" cy="571500"/>
          </a:xfrm>
        </p:grpSpPr>
        <p:sp>
          <p:nvSpPr>
            <p:cNvPr id="14" name="Freeform 14"/>
            <p:cNvSpPr/>
            <p:nvPr/>
          </p:nvSpPr>
          <p:spPr>
            <a:xfrm>
              <a:off x="0" y="255270"/>
              <a:ext cx="1330922" cy="69850"/>
            </a:xfrm>
            <a:custGeom>
              <a:avLst/>
              <a:gdLst/>
              <a:ahLst/>
              <a:cxnLst/>
              <a:rect l="l" t="t" r="r" b="b"/>
              <a:pathLst>
                <a:path w="1330922" h="69850">
                  <a:moveTo>
                    <a:pt x="104009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330922" y="69850"/>
                  </a:lnTo>
                  <a:lnTo>
                    <a:pt x="1330922" y="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15" name="Group 15"/>
          <p:cNvGrpSpPr/>
          <p:nvPr/>
        </p:nvGrpSpPr>
        <p:grpSpPr>
          <a:xfrm rot="-4400773">
            <a:off x="14126489" y="7242523"/>
            <a:ext cx="749985" cy="322045"/>
            <a:chOff x="0" y="0"/>
            <a:chExt cx="1330922" cy="571500"/>
          </a:xfrm>
        </p:grpSpPr>
        <p:sp>
          <p:nvSpPr>
            <p:cNvPr id="16" name="Freeform 16"/>
            <p:cNvSpPr/>
            <p:nvPr/>
          </p:nvSpPr>
          <p:spPr>
            <a:xfrm>
              <a:off x="0" y="255270"/>
              <a:ext cx="1330922" cy="69850"/>
            </a:xfrm>
            <a:custGeom>
              <a:avLst/>
              <a:gdLst/>
              <a:ahLst/>
              <a:cxnLst/>
              <a:rect l="l" t="t" r="r" b="b"/>
              <a:pathLst>
                <a:path w="1330922" h="69850">
                  <a:moveTo>
                    <a:pt x="104009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330922" y="69850"/>
                  </a:lnTo>
                  <a:lnTo>
                    <a:pt x="1330922" y="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120687" y="1386628"/>
            <a:ext cx="1250633" cy="1515918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108870" y="5693407"/>
            <a:ext cx="1262449" cy="1262449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2150856">
            <a:off x="13362110" y="3690358"/>
            <a:ext cx="1428875" cy="1104131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1028700" y="3778482"/>
            <a:ext cx="5922248" cy="2730036"/>
            <a:chOff x="0" y="0"/>
            <a:chExt cx="7896330" cy="3640049"/>
          </a:xfrm>
        </p:grpSpPr>
        <p:sp>
          <p:nvSpPr>
            <p:cNvPr id="21" name="TextBox 21"/>
            <p:cNvSpPr txBox="1"/>
            <p:nvPr/>
          </p:nvSpPr>
          <p:spPr>
            <a:xfrm>
              <a:off x="0" y="76200"/>
              <a:ext cx="7896330" cy="27181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199" spc="-71">
                  <a:solidFill>
                    <a:srgbClr val="FFFFFF"/>
                  </a:solidFill>
                  <a:latin typeface="Muli Bold"/>
                </a:rPr>
                <a:t>LATAR</a:t>
              </a:r>
            </a:p>
            <a:p>
              <a:pPr>
                <a:lnSpc>
                  <a:spcPts val="7919"/>
                </a:lnSpc>
              </a:pPr>
              <a:r>
                <a:rPr lang="en-US" sz="7200" spc="-72">
                  <a:solidFill>
                    <a:srgbClr val="FFFFFF"/>
                  </a:solidFill>
                  <a:latin typeface="Muli Bold"/>
                </a:rPr>
                <a:t>BELAKANG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3027645"/>
              <a:ext cx="7896330" cy="6124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350849" y="1945561"/>
            <a:ext cx="4445864" cy="597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>
                <a:solidFill>
                  <a:srgbClr val="002F42"/>
                </a:solidFill>
                <a:latin typeface="Muli Bold"/>
              </a:rPr>
              <a:t>PEMBELAJARAN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8826286"/>
            <a:ext cx="5043100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75C7FB"/>
                </a:solidFill>
                <a:latin typeface="Space Mono"/>
              </a:rPr>
              <a:t>TUGAS AKHIR - UBAYA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728270" y="3915054"/>
            <a:ext cx="4445864" cy="597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2F42"/>
                </a:solidFill>
                <a:latin typeface="Muli Bold"/>
              </a:rPr>
              <a:t>2. TUJUAN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728270" y="5997262"/>
            <a:ext cx="5511475" cy="597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2F42"/>
                </a:solidFill>
                <a:latin typeface="Muli Bold"/>
              </a:rPr>
              <a:t>3. PERLU DIPANTAU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35556" y="458438"/>
            <a:ext cx="4835886" cy="9563153"/>
            <a:chOff x="0" y="0"/>
            <a:chExt cx="1903373" cy="37639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03373" cy="3763995"/>
            </a:xfrm>
            <a:custGeom>
              <a:avLst/>
              <a:gdLst/>
              <a:ahLst/>
              <a:cxnLst/>
              <a:rect l="l" t="t" r="r" b="b"/>
              <a:pathLst>
                <a:path w="1903373" h="3763995">
                  <a:moveTo>
                    <a:pt x="1778913" y="3763995"/>
                  </a:moveTo>
                  <a:lnTo>
                    <a:pt x="124460" y="3763995"/>
                  </a:lnTo>
                  <a:cubicBezTo>
                    <a:pt x="55880" y="3763995"/>
                    <a:pt x="0" y="3708115"/>
                    <a:pt x="0" y="36395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78913" y="0"/>
                  </a:lnTo>
                  <a:cubicBezTo>
                    <a:pt x="1847493" y="0"/>
                    <a:pt x="1903373" y="55880"/>
                    <a:pt x="1903373" y="124460"/>
                  </a:cubicBezTo>
                  <a:lnTo>
                    <a:pt x="1903373" y="3639535"/>
                  </a:lnTo>
                  <a:cubicBezTo>
                    <a:pt x="1903373" y="3708115"/>
                    <a:pt x="1847493" y="3763995"/>
                    <a:pt x="1778913" y="3763995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42948" y="458438"/>
            <a:ext cx="15774749" cy="9563153"/>
            <a:chOff x="0" y="0"/>
            <a:chExt cx="6480931" cy="39289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480932" cy="3928946"/>
            </a:xfrm>
            <a:custGeom>
              <a:avLst/>
              <a:gdLst/>
              <a:ahLst/>
              <a:cxnLst/>
              <a:rect l="l" t="t" r="r" b="b"/>
              <a:pathLst>
                <a:path w="6480932" h="3928946">
                  <a:moveTo>
                    <a:pt x="6356471" y="3928946"/>
                  </a:moveTo>
                  <a:lnTo>
                    <a:pt x="124460" y="3928946"/>
                  </a:lnTo>
                  <a:cubicBezTo>
                    <a:pt x="55880" y="3928946"/>
                    <a:pt x="0" y="3873066"/>
                    <a:pt x="0" y="380448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356471" y="0"/>
                  </a:lnTo>
                  <a:cubicBezTo>
                    <a:pt x="6425051" y="0"/>
                    <a:pt x="6480932" y="55880"/>
                    <a:pt x="6480932" y="124460"/>
                  </a:cubicBezTo>
                  <a:lnTo>
                    <a:pt x="6480932" y="3804486"/>
                  </a:lnTo>
                  <a:cubicBezTo>
                    <a:pt x="6480932" y="3873066"/>
                    <a:pt x="6425051" y="3928946"/>
                    <a:pt x="6356471" y="3928946"/>
                  </a:cubicBezTo>
                  <a:close/>
                </a:path>
              </a:pathLst>
            </a:custGeom>
            <a:solidFill>
              <a:srgbClr val="D5EDFC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r="3284"/>
          <a:stretch>
            <a:fillRect/>
          </a:stretch>
        </p:blipFill>
        <p:spPr>
          <a:xfrm>
            <a:off x="5261615" y="4323952"/>
            <a:ext cx="5507431" cy="440862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13971" y="1956214"/>
            <a:ext cx="6251409" cy="431959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056648" y="5545700"/>
            <a:ext cx="6223176" cy="414878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 rot="5400000">
            <a:off x="13256521" y="5594072"/>
            <a:ext cx="7738270" cy="462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32"/>
              </a:lnSpc>
              <a:spcBef>
                <a:spcPct val="0"/>
              </a:spcBef>
            </a:pPr>
            <a:r>
              <a:rPr lang="en-US" sz="2666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67686" y="952500"/>
            <a:ext cx="10551085" cy="713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spc="1436">
                <a:solidFill>
                  <a:srgbClr val="002F42"/>
                </a:solidFill>
                <a:latin typeface="Muli Bold"/>
              </a:rPr>
              <a:t>DESAIN USER INTERFACE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15331" y="2474513"/>
            <a:ext cx="5021742" cy="1157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 spc="-36">
                <a:solidFill>
                  <a:srgbClr val="002F42"/>
                </a:solidFill>
                <a:latin typeface="Muli Regular Bold"/>
              </a:rPr>
              <a:t>Halaman </a:t>
            </a:r>
          </a:p>
          <a:p>
            <a:pPr marL="0" lvl="0" indent="0">
              <a:lnSpc>
                <a:spcPts val="4680"/>
              </a:lnSpc>
              <a:spcBef>
                <a:spcPct val="0"/>
              </a:spcBef>
            </a:pPr>
            <a:r>
              <a:rPr lang="en-US" sz="3600" spc="-36">
                <a:solidFill>
                  <a:srgbClr val="002F42"/>
                </a:solidFill>
                <a:latin typeface="Muli Regular Bold"/>
              </a:rPr>
              <a:t>Catatan Penghargaan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0" y="6509213"/>
            <a:ext cx="5021742" cy="1749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680"/>
              </a:lnSpc>
            </a:pPr>
            <a:r>
              <a:rPr lang="en-US" sz="3600" spc="-36">
                <a:solidFill>
                  <a:srgbClr val="002F42"/>
                </a:solidFill>
                <a:latin typeface="Muli Regular Bold"/>
              </a:rPr>
              <a:t>Halaman </a:t>
            </a:r>
          </a:p>
          <a:p>
            <a:pPr algn="r">
              <a:lnSpc>
                <a:spcPts val="4680"/>
              </a:lnSpc>
            </a:pPr>
            <a:r>
              <a:rPr lang="en-US" sz="3600" spc="-36">
                <a:solidFill>
                  <a:srgbClr val="002F42"/>
                </a:solidFill>
                <a:latin typeface="Muli Regular Bold"/>
              </a:rPr>
              <a:t>Catatan </a:t>
            </a:r>
          </a:p>
          <a:p>
            <a:pPr marL="0" lvl="0" indent="0" algn="r">
              <a:lnSpc>
                <a:spcPts val="4680"/>
              </a:lnSpc>
              <a:spcBef>
                <a:spcPct val="0"/>
              </a:spcBef>
            </a:pPr>
            <a:r>
              <a:rPr lang="en-US" sz="3600" spc="-36">
                <a:solidFill>
                  <a:srgbClr val="002F42"/>
                </a:solidFill>
                <a:latin typeface="Muli Regular Bold"/>
              </a:rPr>
              <a:t>Absen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990436" y="8966072"/>
            <a:ext cx="6870448" cy="565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680"/>
              </a:lnSpc>
              <a:spcBef>
                <a:spcPct val="0"/>
              </a:spcBef>
            </a:pPr>
            <a:r>
              <a:rPr lang="en-US" sz="3600" spc="-36">
                <a:solidFill>
                  <a:srgbClr val="002F42"/>
                </a:solidFill>
                <a:latin typeface="Muli Regular Bold"/>
              </a:rPr>
              <a:t>Halaman Catatan Pelanggaran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6491698" y="-156193"/>
            <a:ext cx="4862606" cy="15336609"/>
            <a:chOff x="0" y="0"/>
            <a:chExt cx="1913890" cy="60363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6036389"/>
            </a:xfrm>
            <a:custGeom>
              <a:avLst/>
              <a:gdLst/>
              <a:ahLst/>
              <a:cxnLst/>
              <a:rect l="l" t="t" r="r" b="b"/>
              <a:pathLst>
                <a:path w="1913890" h="6036389">
                  <a:moveTo>
                    <a:pt x="1789430" y="6036389"/>
                  </a:moveTo>
                  <a:lnTo>
                    <a:pt x="124460" y="6036389"/>
                  </a:lnTo>
                  <a:cubicBezTo>
                    <a:pt x="55880" y="6036389"/>
                    <a:pt x="0" y="5980509"/>
                    <a:pt x="0" y="59119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5911929"/>
                  </a:lnTo>
                  <a:cubicBezTo>
                    <a:pt x="1913890" y="5980509"/>
                    <a:pt x="1858010" y="6036389"/>
                    <a:pt x="1789430" y="6036389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81343" y="458438"/>
            <a:ext cx="16390919" cy="8617401"/>
            <a:chOff x="0" y="0"/>
            <a:chExt cx="6734080" cy="35403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34080" cy="3540392"/>
            </a:xfrm>
            <a:custGeom>
              <a:avLst/>
              <a:gdLst/>
              <a:ahLst/>
              <a:cxnLst/>
              <a:rect l="l" t="t" r="r" b="b"/>
              <a:pathLst>
                <a:path w="6734080" h="3540392">
                  <a:moveTo>
                    <a:pt x="6609620" y="3540391"/>
                  </a:moveTo>
                  <a:lnTo>
                    <a:pt x="124460" y="3540391"/>
                  </a:lnTo>
                  <a:cubicBezTo>
                    <a:pt x="55880" y="3540391"/>
                    <a:pt x="0" y="3484511"/>
                    <a:pt x="0" y="341593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09620" y="0"/>
                  </a:lnTo>
                  <a:cubicBezTo>
                    <a:pt x="6678200" y="0"/>
                    <a:pt x="6734080" y="55880"/>
                    <a:pt x="6734080" y="124460"/>
                  </a:cubicBezTo>
                  <a:lnTo>
                    <a:pt x="6734080" y="3415931"/>
                  </a:lnTo>
                  <a:cubicBezTo>
                    <a:pt x="6734080" y="3484511"/>
                    <a:pt x="6678200" y="3540392"/>
                    <a:pt x="6609620" y="3540392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t="140" b="140"/>
          <a:stretch>
            <a:fillRect/>
          </a:stretch>
        </p:blipFill>
        <p:spPr>
          <a:xfrm>
            <a:off x="5399632" y="714213"/>
            <a:ext cx="9535050" cy="810585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22606" y="9210675"/>
            <a:ext cx="6965518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8" name="TextBox 8"/>
          <p:cNvSpPr txBox="1"/>
          <p:nvPr/>
        </p:nvSpPr>
        <p:spPr>
          <a:xfrm rot="-5400000">
            <a:off x="-321513" y="3824611"/>
            <a:ext cx="6543122" cy="1457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200" spc="1436">
                <a:solidFill>
                  <a:srgbClr val="FFFFFF"/>
                </a:solidFill>
                <a:latin typeface="Muli Bold"/>
              </a:rPr>
              <a:t>IMPLEMENTASI</a:t>
            </a:r>
          </a:p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1436">
                <a:solidFill>
                  <a:srgbClr val="FFFFFF"/>
                </a:solidFill>
                <a:latin typeface="Muli Bold"/>
              </a:rPr>
              <a:t>TAMPILAN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6491698" y="-156193"/>
            <a:ext cx="4862606" cy="15336609"/>
            <a:chOff x="0" y="0"/>
            <a:chExt cx="1913890" cy="60363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6036389"/>
            </a:xfrm>
            <a:custGeom>
              <a:avLst/>
              <a:gdLst/>
              <a:ahLst/>
              <a:cxnLst/>
              <a:rect l="l" t="t" r="r" b="b"/>
              <a:pathLst>
                <a:path w="1913890" h="6036389">
                  <a:moveTo>
                    <a:pt x="1789430" y="6036389"/>
                  </a:moveTo>
                  <a:lnTo>
                    <a:pt x="124460" y="6036389"/>
                  </a:lnTo>
                  <a:cubicBezTo>
                    <a:pt x="55880" y="6036389"/>
                    <a:pt x="0" y="5980509"/>
                    <a:pt x="0" y="59119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5911929"/>
                  </a:lnTo>
                  <a:cubicBezTo>
                    <a:pt x="1913890" y="5980509"/>
                    <a:pt x="1858010" y="6036389"/>
                    <a:pt x="1789430" y="6036389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81343" y="458438"/>
            <a:ext cx="16390919" cy="8617401"/>
            <a:chOff x="0" y="0"/>
            <a:chExt cx="6734080" cy="35403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34080" cy="3540392"/>
            </a:xfrm>
            <a:custGeom>
              <a:avLst/>
              <a:gdLst/>
              <a:ahLst/>
              <a:cxnLst/>
              <a:rect l="l" t="t" r="r" b="b"/>
              <a:pathLst>
                <a:path w="6734080" h="3540392">
                  <a:moveTo>
                    <a:pt x="6609620" y="3540391"/>
                  </a:moveTo>
                  <a:lnTo>
                    <a:pt x="124460" y="3540391"/>
                  </a:lnTo>
                  <a:cubicBezTo>
                    <a:pt x="55880" y="3540391"/>
                    <a:pt x="0" y="3484511"/>
                    <a:pt x="0" y="341593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09620" y="0"/>
                  </a:lnTo>
                  <a:cubicBezTo>
                    <a:pt x="6678200" y="0"/>
                    <a:pt x="6734080" y="55880"/>
                    <a:pt x="6734080" y="124460"/>
                  </a:cubicBezTo>
                  <a:lnTo>
                    <a:pt x="6734080" y="3415931"/>
                  </a:lnTo>
                  <a:cubicBezTo>
                    <a:pt x="6734080" y="3484511"/>
                    <a:pt x="6678200" y="3540392"/>
                    <a:pt x="6609620" y="3540392"/>
                  </a:cubicBezTo>
                  <a:close/>
                </a:path>
              </a:pathLst>
            </a:custGeom>
            <a:solidFill>
              <a:srgbClr val="D5EDFC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005365" y="851354"/>
            <a:ext cx="10916249" cy="783157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22606" y="9210675"/>
            <a:ext cx="6965518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8" name="TextBox 8"/>
          <p:cNvSpPr txBox="1"/>
          <p:nvPr/>
        </p:nvSpPr>
        <p:spPr>
          <a:xfrm rot="-5400000">
            <a:off x="-294793" y="4038369"/>
            <a:ext cx="6543122" cy="1457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200" spc="1436">
                <a:solidFill>
                  <a:srgbClr val="002F42"/>
                </a:solidFill>
                <a:latin typeface="Muli Bold"/>
              </a:rPr>
              <a:t>IMPLEMENTASI</a:t>
            </a:r>
          </a:p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1436">
                <a:solidFill>
                  <a:srgbClr val="002F42"/>
                </a:solidFill>
                <a:latin typeface="Muli Bold"/>
              </a:rPr>
              <a:t>TAMPILAN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6491698" y="-156193"/>
            <a:ext cx="4862606" cy="15336609"/>
            <a:chOff x="0" y="0"/>
            <a:chExt cx="1913890" cy="60363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6036389"/>
            </a:xfrm>
            <a:custGeom>
              <a:avLst/>
              <a:gdLst/>
              <a:ahLst/>
              <a:cxnLst/>
              <a:rect l="l" t="t" r="r" b="b"/>
              <a:pathLst>
                <a:path w="1913890" h="6036389">
                  <a:moveTo>
                    <a:pt x="1789430" y="6036389"/>
                  </a:moveTo>
                  <a:lnTo>
                    <a:pt x="124460" y="6036389"/>
                  </a:lnTo>
                  <a:cubicBezTo>
                    <a:pt x="55880" y="6036389"/>
                    <a:pt x="0" y="5980509"/>
                    <a:pt x="0" y="59119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5911929"/>
                  </a:lnTo>
                  <a:cubicBezTo>
                    <a:pt x="1913890" y="5980509"/>
                    <a:pt x="1858010" y="6036389"/>
                    <a:pt x="1789430" y="6036389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81343" y="458438"/>
            <a:ext cx="16390919" cy="8617401"/>
            <a:chOff x="0" y="0"/>
            <a:chExt cx="6734080" cy="35403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34080" cy="3540392"/>
            </a:xfrm>
            <a:custGeom>
              <a:avLst/>
              <a:gdLst/>
              <a:ahLst/>
              <a:cxnLst/>
              <a:rect l="l" t="t" r="r" b="b"/>
              <a:pathLst>
                <a:path w="6734080" h="3540392">
                  <a:moveTo>
                    <a:pt x="6609620" y="3540391"/>
                  </a:moveTo>
                  <a:lnTo>
                    <a:pt x="124460" y="3540391"/>
                  </a:lnTo>
                  <a:cubicBezTo>
                    <a:pt x="55880" y="3540391"/>
                    <a:pt x="0" y="3484511"/>
                    <a:pt x="0" y="341593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09620" y="0"/>
                  </a:lnTo>
                  <a:cubicBezTo>
                    <a:pt x="6678200" y="0"/>
                    <a:pt x="6734080" y="55880"/>
                    <a:pt x="6734080" y="124460"/>
                  </a:cubicBezTo>
                  <a:lnTo>
                    <a:pt x="6734080" y="3415931"/>
                  </a:lnTo>
                  <a:cubicBezTo>
                    <a:pt x="6734080" y="3484511"/>
                    <a:pt x="6678200" y="3540392"/>
                    <a:pt x="6609620" y="3540392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63721" y="1313498"/>
            <a:ext cx="12198290" cy="690728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22606" y="9210675"/>
            <a:ext cx="6965518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8" name="TextBox 8"/>
          <p:cNvSpPr txBox="1"/>
          <p:nvPr/>
        </p:nvSpPr>
        <p:spPr>
          <a:xfrm rot="-5400000">
            <a:off x="-321513" y="3824611"/>
            <a:ext cx="6543122" cy="1457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200" spc="1436">
                <a:solidFill>
                  <a:srgbClr val="FFFFFF"/>
                </a:solidFill>
                <a:latin typeface="Muli Bold"/>
              </a:rPr>
              <a:t>IMPLEMENTASI</a:t>
            </a:r>
          </a:p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1436">
                <a:solidFill>
                  <a:srgbClr val="FFFFFF"/>
                </a:solidFill>
                <a:latin typeface="Muli Bold"/>
              </a:rPr>
              <a:t>TAMPILAN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6491698" y="-156193"/>
            <a:ext cx="4862606" cy="15336609"/>
            <a:chOff x="0" y="0"/>
            <a:chExt cx="1913890" cy="60363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6036389"/>
            </a:xfrm>
            <a:custGeom>
              <a:avLst/>
              <a:gdLst/>
              <a:ahLst/>
              <a:cxnLst/>
              <a:rect l="l" t="t" r="r" b="b"/>
              <a:pathLst>
                <a:path w="1913890" h="6036389">
                  <a:moveTo>
                    <a:pt x="1789430" y="6036389"/>
                  </a:moveTo>
                  <a:lnTo>
                    <a:pt x="124460" y="6036389"/>
                  </a:lnTo>
                  <a:cubicBezTo>
                    <a:pt x="55880" y="6036389"/>
                    <a:pt x="0" y="5980509"/>
                    <a:pt x="0" y="59119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5911929"/>
                  </a:lnTo>
                  <a:cubicBezTo>
                    <a:pt x="1913890" y="5980509"/>
                    <a:pt x="1858010" y="6036389"/>
                    <a:pt x="1789430" y="6036389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81343" y="458438"/>
            <a:ext cx="16390919" cy="8617401"/>
            <a:chOff x="0" y="0"/>
            <a:chExt cx="6734080" cy="35403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34080" cy="3540392"/>
            </a:xfrm>
            <a:custGeom>
              <a:avLst/>
              <a:gdLst/>
              <a:ahLst/>
              <a:cxnLst/>
              <a:rect l="l" t="t" r="r" b="b"/>
              <a:pathLst>
                <a:path w="6734080" h="3540392">
                  <a:moveTo>
                    <a:pt x="6609620" y="3540391"/>
                  </a:moveTo>
                  <a:lnTo>
                    <a:pt x="124460" y="3540391"/>
                  </a:lnTo>
                  <a:cubicBezTo>
                    <a:pt x="55880" y="3540391"/>
                    <a:pt x="0" y="3484511"/>
                    <a:pt x="0" y="341593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09620" y="0"/>
                  </a:lnTo>
                  <a:cubicBezTo>
                    <a:pt x="6678200" y="0"/>
                    <a:pt x="6734080" y="55880"/>
                    <a:pt x="6734080" y="124460"/>
                  </a:cubicBezTo>
                  <a:lnTo>
                    <a:pt x="6734080" y="3415931"/>
                  </a:lnTo>
                  <a:cubicBezTo>
                    <a:pt x="6734080" y="3484511"/>
                    <a:pt x="6678200" y="3540392"/>
                    <a:pt x="6609620" y="3540392"/>
                  </a:cubicBezTo>
                  <a:close/>
                </a:path>
              </a:pathLst>
            </a:custGeom>
            <a:solidFill>
              <a:srgbClr val="D5EDFC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698376" y="178450"/>
            <a:ext cx="7721214" cy="980471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22606" y="9210675"/>
            <a:ext cx="6965518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8" name="TextBox 8"/>
          <p:cNvSpPr txBox="1"/>
          <p:nvPr/>
        </p:nvSpPr>
        <p:spPr>
          <a:xfrm rot="-5400000">
            <a:off x="-294793" y="4038369"/>
            <a:ext cx="6543122" cy="1457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200" spc="1436">
                <a:solidFill>
                  <a:srgbClr val="002F42"/>
                </a:solidFill>
                <a:latin typeface="Muli Bold"/>
              </a:rPr>
              <a:t>IMPLEMENTASI</a:t>
            </a:r>
          </a:p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1436">
                <a:solidFill>
                  <a:srgbClr val="002F42"/>
                </a:solidFill>
                <a:latin typeface="Muli Bold"/>
              </a:rPr>
              <a:t>TAMPILAN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6491698" y="-156193"/>
            <a:ext cx="4862606" cy="15336609"/>
            <a:chOff x="0" y="0"/>
            <a:chExt cx="1913890" cy="60363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6036389"/>
            </a:xfrm>
            <a:custGeom>
              <a:avLst/>
              <a:gdLst/>
              <a:ahLst/>
              <a:cxnLst/>
              <a:rect l="l" t="t" r="r" b="b"/>
              <a:pathLst>
                <a:path w="1913890" h="6036389">
                  <a:moveTo>
                    <a:pt x="1789430" y="6036389"/>
                  </a:moveTo>
                  <a:lnTo>
                    <a:pt x="124460" y="6036389"/>
                  </a:lnTo>
                  <a:cubicBezTo>
                    <a:pt x="55880" y="6036389"/>
                    <a:pt x="0" y="5980509"/>
                    <a:pt x="0" y="59119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5911929"/>
                  </a:lnTo>
                  <a:cubicBezTo>
                    <a:pt x="1913890" y="5980509"/>
                    <a:pt x="1858010" y="6036389"/>
                    <a:pt x="1789430" y="6036389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81343" y="458438"/>
            <a:ext cx="16390919" cy="8617401"/>
            <a:chOff x="0" y="0"/>
            <a:chExt cx="6734080" cy="35403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34080" cy="3540392"/>
            </a:xfrm>
            <a:custGeom>
              <a:avLst/>
              <a:gdLst/>
              <a:ahLst/>
              <a:cxnLst/>
              <a:rect l="l" t="t" r="r" b="b"/>
              <a:pathLst>
                <a:path w="6734080" h="3540392">
                  <a:moveTo>
                    <a:pt x="6609620" y="3540391"/>
                  </a:moveTo>
                  <a:lnTo>
                    <a:pt x="124460" y="3540391"/>
                  </a:lnTo>
                  <a:cubicBezTo>
                    <a:pt x="55880" y="3540391"/>
                    <a:pt x="0" y="3484511"/>
                    <a:pt x="0" y="341593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09620" y="0"/>
                  </a:lnTo>
                  <a:cubicBezTo>
                    <a:pt x="6678200" y="0"/>
                    <a:pt x="6734080" y="55880"/>
                    <a:pt x="6734080" y="124460"/>
                  </a:cubicBezTo>
                  <a:lnTo>
                    <a:pt x="6734080" y="3415931"/>
                  </a:lnTo>
                  <a:cubicBezTo>
                    <a:pt x="6734080" y="3484511"/>
                    <a:pt x="6678200" y="3540392"/>
                    <a:pt x="6609620" y="3540392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t="874"/>
          <a:stretch>
            <a:fillRect/>
          </a:stretch>
        </p:blipFill>
        <p:spPr>
          <a:xfrm>
            <a:off x="3913730" y="1736698"/>
            <a:ext cx="12912489" cy="615613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22606" y="9210675"/>
            <a:ext cx="6965518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8" name="TextBox 8"/>
          <p:cNvSpPr txBox="1"/>
          <p:nvPr/>
        </p:nvSpPr>
        <p:spPr>
          <a:xfrm rot="-5400000">
            <a:off x="-321513" y="3824611"/>
            <a:ext cx="6543122" cy="1457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200" spc="1436">
                <a:solidFill>
                  <a:srgbClr val="FFFFFF"/>
                </a:solidFill>
                <a:latin typeface="Muli Bold"/>
              </a:rPr>
              <a:t>IMPLEMENTASI</a:t>
            </a:r>
          </a:p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1436">
                <a:solidFill>
                  <a:srgbClr val="FFFFFF"/>
                </a:solidFill>
                <a:latin typeface="Muli Bold"/>
              </a:rPr>
              <a:t>TAMPILAN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6491698" y="-156193"/>
            <a:ext cx="4862606" cy="15336609"/>
            <a:chOff x="0" y="0"/>
            <a:chExt cx="1913890" cy="60363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6036389"/>
            </a:xfrm>
            <a:custGeom>
              <a:avLst/>
              <a:gdLst/>
              <a:ahLst/>
              <a:cxnLst/>
              <a:rect l="l" t="t" r="r" b="b"/>
              <a:pathLst>
                <a:path w="1913890" h="6036389">
                  <a:moveTo>
                    <a:pt x="1789430" y="6036389"/>
                  </a:moveTo>
                  <a:lnTo>
                    <a:pt x="124460" y="6036389"/>
                  </a:lnTo>
                  <a:cubicBezTo>
                    <a:pt x="55880" y="6036389"/>
                    <a:pt x="0" y="5980509"/>
                    <a:pt x="0" y="59119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5911929"/>
                  </a:lnTo>
                  <a:cubicBezTo>
                    <a:pt x="1913890" y="5980509"/>
                    <a:pt x="1858010" y="6036389"/>
                    <a:pt x="1789430" y="6036389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81343" y="458438"/>
            <a:ext cx="16390919" cy="8617401"/>
            <a:chOff x="0" y="0"/>
            <a:chExt cx="6734080" cy="35403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34080" cy="3540392"/>
            </a:xfrm>
            <a:custGeom>
              <a:avLst/>
              <a:gdLst/>
              <a:ahLst/>
              <a:cxnLst/>
              <a:rect l="l" t="t" r="r" b="b"/>
              <a:pathLst>
                <a:path w="6734080" h="3540392">
                  <a:moveTo>
                    <a:pt x="6609620" y="3540391"/>
                  </a:moveTo>
                  <a:lnTo>
                    <a:pt x="124460" y="3540391"/>
                  </a:lnTo>
                  <a:cubicBezTo>
                    <a:pt x="55880" y="3540391"/>
                    <a:pt x="0" y="3484511"/>
                    <a:pt x="0" y="341593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09620" y="0"/>
                  </a:lnTo>
                  <a:cubicBezTo>
                    <a:pt x="6678200" y="0"/>
                    <a:pt x="6734080" y="55880"/>
                    <a:pt x="6734080" y="124460"/>
                  </a:cubicBezTo>
                  <a:lnTo>
                    <a:pt x="6734080" y="3415931"/>
                  </a:lnTo>
                  <a:cubicBezTo>
                    <a:pt x="6734080" y="3484511"/>
                    <a:pt x="6678200" y="3540392"/>
                    <a:pt x="6609620" y="3540392"/>
                  </a:cubicBezTo>
                  <a:close/>
                </a:path>
              </a:pathLst>
            </a:custGeom>
            <a:solidFill>
              <a:srgbClr val="D5EDFC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45047" y="600957"/>
            <a:ext cx="10530634" cy="833236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22606" y="9210675"/>
            <a:ext cx="6965518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8" name="TextBox 8"/>
          <p:cNvSpPr txBox="1"/>
          <p:nvPr/>
        </p:nvSpPr>
        <p:spPr>
          <a:xfrm rot="-5400000">
            <a:off x="-294793" y="4038369"/>
            <a:ext cx="6543122" cy="1457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200" spc="1436">
                <a:solidFill>
                  <a:srgbClr val="002F42"/>
                </a:solidFill>
                <a:latin typeface="Muli Bold"/>
              </a:rPr>
              <a:t>IMPLEMENTASI</a:t>
            </a:r>
          </a:p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1436">
                <a:solidFill>
                  <a:srgbClr val="002F42"/>
                </a:solidFill>
                <a:latin typeface="Muli Bold"/>
              </a:rPr>
              <a:t>TAMPILAN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6491698" y="-156193"/>
            <a:ext cx="4862606" cy="15336609"/>
            <a:chOff x="0" y="0"/>
            <a:chExt cx="1913890" cy="60363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6036389"/>
            </a:xfrm>
            <a:custGeom>
              <a:avLst/>
              <a:gdLst/>
              <a:ahLst/>
              <a:cxnLst/>
              <a:rect l="l" t="t" r="r" b="b"/>
              <a:pathLst>
                <a:path w="1913890" h="6036389">
                  <a:moveTo>
                    <a:pt x="1789430" y="6036389"/>
                  </a:moveTo>
                  <a:lnTo>
                    <a:pt x="124460" y="6036389"/>
                  </a:lnTo>
                  <a:cubicBezTo>
                    <a:pt x="55880" y="6036389"/>
                    <a:pt x="0" y="5980509"/>
                    <a:pt x="0" y="59119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5911929"/>
                  </a:lnTo>
                  <a:cubicBezTo>
                    <a:pt x="1913890" y="5980509"/>
                    <a:pt x="1858010" y="6036389"/>
                    <a:pt x="1789430" y="6036389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81343" y="458438"/>
            <a:ext cx="16390919" cy="8617401"/>
            <a:chOff x="0" y="0"/>
            <a:chExt cx="6734080" cy="35403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34080" cy="3540392"/>
            </a:xfrm>
            <a:custGeom>
              <a:avLst/>
              <a:gdLst/>
              <a:ahLst/>
              <a:cxnLst/>
              <a:rect l="l" t="t" r="r" b="b"/>
              <a:pathLst>
                <a:path w="6734080" h="3540392">
                  <a:moveTo>
                    <a:pt x="6609620" y="3540391"/>
                  </a:moveTo>
                  <a:lnTo>
                    <a:pt x="124460" y="3540391"/>
                  </a:lnTo>
                  <a:cubicBezTo>
                    <a:pt x="55880" y="3540391"/>
                    <a:pt x="0" y="3484511"/>
                    <a:pt x="0" y="341593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09620" y="0"/>
                  </a:lnTo>
                  <a:cubicBezTo>
                    <a:pt x="6678200" y="0"/>
                    <a:pt x="6734080" y="55880"/>
                    <a:pt x="6734080" y="124460"/>
                  </a:cubicBezTo>
                  <a:lnTo>
                    <a:pt x="6734080" y="3415931"/>
                  </a:lnTo>
                  <a:cubicBezTo>
                    <a:pt x="6734080" y="3484511"/>
                    <a:pt x="6678200" y="3540392"/>
                    <a:pt x="6609620" y="3540392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539760" y="692989"/>
            <a:ext cx="9474768" cy="814830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22606" y="9210675"/>
            <a:ext cx="6965518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8" name="TextBox 8"/>
          <p:cNvSpPr txBox="1"/>
          <p:nvPr/>
        </p:nvSpPr>
        <p:spPr>
          <a:xfrm rot="-5400000">
            <a:off x="-321513" y="3824611"/>
            <a:ext cx="6543122" cy="1457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200" spc="1436">
                <a:solidFill>
                  <a:srgbClr val="FFFFFF"/>
                </a:solidFill>
                <a:latin typeface="Muli Bold"/>
              </a:rPr>
              <a:t>IMPLEMENTASI</a:t>
            </a:r>
          </a:p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1436">
                <a:solidFill>
                  <a:srgbClr val="FFFFFF"/>
                </a:solidFill>
                <a:latin typeface="Muli Bold"/>
              </a:rPr>
              <a:t>TAMPILAN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6491698" y="-156193"/>
            <a:ext cx="4862606" cy="15336609"/>
            <a:chOff x="0" y="0"/>
            <a:chExt cx="1913890" cy="60363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6036389"/>
            </a:xfrm>
            <a:custGeom>
              <a:avLst/>
              <a:gdLst/>
              <a:ahLst/>
              <a:cxnLst/>
              <a:rect l="l" t="t" r="r" b="b"/>
              <a:pathLst>
                <a:path w="1913890" h="6036389">
                  <a:moveTo>
                    <a:pt x="1789430" y="6036389"/>
                  </a:moveTo>
                  <a:lnTo>
                    <a:pt x="124460" y="6036389"/>
                  </a:lnTo>
                  <a:cubicBezTo>
                    <a:pt x="55880" y="6036389"/>
                    <a:pt x="0" y="5980509"/>
                    <a:pt x="0" y="59119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5911929"/>
                  </a:lnTo>
                  <a:cubicBezTo>
                    <a:pt x="1913890" y="5980509"/>
                    <a:pt x="1858010" y="6036389"/>
                    <a:pt x="1789430" y="6036389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81343" y="458438"/>
            <a:ext cx="16390919" cy="8617401"/>
            <a:chOff x="0" y="0"/>
            <a:chExt cx="6734080" cy="35403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34080" cy="3540392"/>
            </a:xfrm>
            <a:custGeom>
              <a:avLst/>
              <a:gdLst/>
              <a:ahLst/>
              <a:cxnLst/>
              <a:rect l="l" t="t" r="r" b="b"/>
              <a:pathLst>
                <a:path w="6734080" h="3540392">
                  <a:moveTo>
                    <a:pt x="6609620" y="3540391"/>
                  </a:moveTo>
                  <a:lnTo>
                    <a:pt x="124460" y="3540391"/>
                  </a:lnTo>
                  <a:cubicBezTo>
                    <a:pt x="55880" y="3540391"/>
                    <a:pt x="0" y="3484511"/>
                    <a:pt x="0" y="341593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09620" y="0"/>
                  </a:lnTo>
                  <a:cubicBezTo>
                    <a:pt x="6678200" y="0"/>
                    <a:pt x="6734080" y="55880"/>
                    <a:pt x="6734080" y="124460"/>
                  </a:cubicBezTo>
                  <a:lnTo>
                    <a:pt x="6734080" y="3415931"/>
                  </a:lnTo>
                  <a:cubicBezTo>
                    <a:pt x="6734080" y="3484511"/>
                    <a:pt x="6678200" y="3540392"/>
                    <a:pt x="6609620" y="3540392"/>
                  </a:cubicBezTo>
                  <a:close/>
                </a:path>
              </a:pathLst>
            </a:custGeom>
            <a:solidFill>
              <a:srgbClr val="D5EDFC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36991" y="843986"/>
            <a:ext cx="10392459" cy="784630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22606" y="9210675"/>
            <a:ext cx="6965518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8" name="TextBox 8"/>
          <p:cNvSpPr txBox="1"/>
          <p:nvPr/>
        </p:nvSpPr>
        <p:spPr>
          <a:xfrm rot="-5400000">
            <a:off x="-294793" y="4038369"/>
            <a:ext cx="6543122" cy="1457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200" spc="1436">
                <a:solidFill>
                  <a:srgbClr val="002F42"/>
                </a:solidFill>
                <a:latin typeface="Muli Bold"/>
              </a:rPr>
              <a:t>IMPLEMENTASI</a:t>
            </a:r>
          </a:p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1436">
                <a:solidFill>
                  <a:srgbClr val="002F42"/>
                </a:solidFill>
                <a:latin typeface="Muli Bold"/>
              </a:rPr>
              <a:t>TAMPILAN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54380" y="2637342"/>
            <a:ext cx="10940055" cy="1366623"/>
            <a:chOff x="0" y="0"/>
            <a:chExt cx="7020136" cy="8769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020137" cy="876950"/>
            </a:xfrm>
            <a:custGeom>
              <a:avLst/>
              <a:gdLst/>
              <a:ahLst/>
              <a:cxnLst/>
              <a:rect l="l" t="t" r="r" b="b"/>
              <a:pathLst>
                <a:path w="7020137" h="876950">
                  <a:moveTo>
                    <a:pt x="6895676" y="876950"/>
                  </a:moveTo>
                  <a:lnTo>
                    <a:pt x="124460" y="876950"/>
                  </a:lnTo>
                  <a:cubicBezTo>
                    <a:pt x="55880" y="876950"/>
                    <a:pt x="0" y="821070"/>
                    <a:pt x="0" y="7524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895677" y="0"/>
                  </a:lnTo>
                  <a:cubicBezTo>
                    <a:pt x="6964256" y="0"/>
                    <a:pt x="7020137" y="55880"/>
                    <a:pt x="7020137" y="124460"/>
                  </a:cubicBezTo>
                  <a:lnTo>
                    <a:pt x="7020137" y="752490"/>
                  </a:lnTo>
                  <a:cubicBezTo>
                    <a:pt x="7020137" y="821070"/>
                    <a:pt x="6964256" y="876950"/>
                    <a:pt x="6895677" y="876950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659625" y="4460188"/>
            <a:ext cx="10940055" cy="1366623"/>
            <a:chOff x="0" y="0"/>
            <a:chExt cx="7020136" cy="8769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020137" cy="876950"/>
            </a:xfrm>
            <a:custGeom>
              <a:avLst/>
              <a:gdLst/>
              <a:ahLst/>
              <a:cxnLst/>
              <a:rect l="l" t="t" r="r" b="b"/>
              <a:pathLst>
                <a:path w="7020137" h="876950">
                  <a:moveTo>
                    <a:pt x="6895676" y="876950"/>
                  </a:moveTo>
                  <a:lnTo>
                    <a:pt x="124460" y="876950"/>
                  </a:lnTo>
                  <a:cubicBezTo>
                    <a:pt x="55880" y="876950"/>
                    <a:pt x="0" y="821070"/>
                    <a:pt x="0" y="7524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895677" y="0"/>
                  </a:lnTo>
                  <a:cubicBezTo>
                    <a:pt x="6964256" y="0"/>
                    <a:pt x="7020137" y="55880"/>
                    <a:pt x="7020137" y="124460"/>
                  </a:cubicBezTo>
                  <a:lnTo>
                    <a:pt x="7020137" y="752490"/>
                  </a:lnTo>
                  <a:cubicBezTo>
                    <a:pt x="7020137" y="821070"/>
                    <a:pt x="6964256" y="876950"/>
                    <a:pt x="6895677" y="876950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154380" y="6328130"/>
            <a:ext cx="10940055" cy="1366623"/>
            <a:chOff x="0" y="0"/>
            <a:chExt cx="7020136" cy="8769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020137" cy="876950"/>
            </a:xfrm>
            <a:custGeom>
              <a:avLst/>
              <a:gdLst/>
              <a:ahLst/>
              <a:cxnLst/>
              <a:rect l="l" t="t" r="r" b="b"/>
              <a:pathLst>
                <a:path w="7020137" h="876950">
                  <a:moveTo>
                    <a:pt x="6895676" y="876950"/>
                  </a:moveTo>
                  <a:lnTo>
                    <a:pt x="124460" y="876950"/>
                  </a:lnTo>
                  <a:cubicBezTo>
                    <a:pt x="55880" y="876950"/>
                    <a:pt x="0" y="821070"/>
                    <a:pt x="0" y="7524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895677" y="0"/>
                  </a:lnTo>
                  <a:cubicBezTo>
                    <a:pt x="6964256" y="0"/>
                    <a:pt x="7020137" y="55880"/>
                    <a:pt x="7020137" y="124460"/>
                  </a:cubicBezTo>
                  <a:lnTo>
                    <a:pt x="7020137" y="752490"/>
                  </a:lnTo>
                  <a:cubicBezTo>
                    <a:pt x="7020137" y="821070"/>
                    <a:pt x="6964256" y="876950"/>
                    <a:pt x="6895677" y="876950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35184" y="4065621"/>
            <a:ext cx="3616003" cy="300747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527331" y="710190"/>
            <a:ext cx="2264588" cy="280523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62000" y="4705687"/>
            <a:ext cx="4430966" cy="1013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 dirty="0">
                <a:solidFill>
                  <a:srgbClr val="002F42"/>
                </a:solidFill>
                <a:latin typeface="Muli Bold"/>
              </a:rPr>
              <a:t>VALIDASI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8894576"/>
            <a:ext cx="4884019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2F42"/>
                </a:solidFill>
                <a:latin typeface="Space Mono"/>
              </a:rPr>
              <a:t>TUGAS AKHIR - UBAYA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726511" y="3078260"/>
            <a:ext cx="10143149" cy="437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92"/>
              </a:lnSpc>
            </a:pPr>
            <a:r>
              <a:rPr lang="en-US" sz="2600">
                <a:solidFill>
                  <a:srgbClr val="FFFFFF"/>
                </a:solidFill>
                <a:latin typeface="Muli Regular"/>
              </a:rPr>
              <a:t>DEMO</a:t>
            </a:r>
            <a:r>
              <a:rPr lang="en-US" sz="2600" u="none">
                <a:solidFill>
                  <a:srgbClr val="FFFFFF"/>
                </a:solidFill>
                <a:latin typeface="Muli Regular"/>
              </a:rPr>
              <a:t> PROGRAM DAN WAWANCARA PERWAKILAN GURU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231757" y="4670016"/>
            <a:ext cx="10143149" cy="899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92"/>
              </a:lnSpc>
            </a:pPr>
            <a:r>
              <a:rPr lang="en-US" sz="2600">
                <a:solidFill>
                  <a:srgbClr val="FFFFFF"/>
                </a:solidFill>
                <a:latin typeface="Muli Regular"/>
              </a:rPr>
              <a:t>DEMO</a:t>
            </a:r>
            <a:r>
              <a:rPr lang="en-US" sz="2600" u="none">
                <a:solidFill>
                  <a:srgbClr val="FFFFFF"/>
                </a:solidFill>
                <a:latin typeface="Muli Regular"/>
              </a:rPr>
              <a:t> PROGRAM DAN WAWANCARA PERWAKILAN ORANG TUA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26511" y="6537957"/>
            <a:ext cx="10143149" cy="899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92"/>
              </a:lnSpc>
            </a:pPr>
            <a:r>
              <a:rPr lang="en-US" sz="2600">
                <a:solidFill>
                  <a:srgbClr val="FFFFFF"/>
                </a:solidFill>
                <a:latin typeface="Muli Regular"/>
              </a:rPr>
              <a:t>DEMO</a:t>
            </a:r>
            <a:r>
              <a:rPr lang="en-US" sz="2600" u="none">
                <a:solidFill>
                  <a:srgbClr val="FFFFFF"/>
                </a:solidFill>
                <a:latin typeface="Muli Regular"/>
              </a:rPr>
              <a:t> PROGRAM DAN PENYEBARAN KUESIONER KEPADA 5 ORANG PERWAKILAN SISWA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1343" y="722468"/>
            <a:ext cx="9210261" cy="4956466"/>
            <a:chOff x="0" y="0"/>
            <a:chExt cx="3807918" cy="20492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07919" cy="2049216"/>
            </a:xfrm>
            <a:custGeom>
              <a:avLst/>
              <a:gdLst/>
              <a:ahLst/>
              <a:cxnLst/>
              <a:rect l="l" t="t" r="r" b="b"/>
              <a:pathLst>
                <a:path w="3807919" h="2049216">
                  <a:moveTo>
                    <a:pt x="3683458" y="2049216"/>
                  </a:moveTo>
                  <a:lnTo>
                    <a:pt x="124460" y="2049216"/>
                  </a:lnTo>
                  <a:cubicBezTo>
                    <a:pt x="55880" y="2049216"/>
                    <a:pt x="0" y="1993336"/>
                    <a:pt x="0" y="192475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1924756"/>
                  </a:lnTo>
                  <a:cubicBezTo>
                    <a:pt x="3807919" y="1993336"/>
                    <a:pt x="3752038" y="2049216"/>
                    <a:pt x="3683458" y="204921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70537" y="722468"/>
            <a:ext cx="9227501" cy="8550264"/>
            <a:chOff x="0" y="0"/>
            <a:chExt cx="3815046" cy="353504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15047" cy="3535047"/>
            </a:xfrm>
            <a:custGeom>
              <a:avLst/>
              <a:gdLst/>
              <a:ahLst/>
              <a:cxnLst/>
              <a:rect l="l" t="t" r="r" b="b"/>
              <a:pathLst>
                <a:path w="3815047" h="3535047">
                  <a:moveTo>
                    <a:pt x="3690586" y="3535047"/>
                  </a:moveTo>
                  <a:lnTo>
                    <a:pt x="124460" y="3535047"/>
                  </a:lnTo>
                  <a:cubicBezTo>
                    <a:pt x="55880" y="3535047"/>
                    <a:pt x="0" y="3479167"/>
                    <a:pt x="0" y="341058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90587" y="0"/>
                  </a:lnTo>
                  <a:cubicBezTo>
                    <a:pt x="3759167" y="0"/>
                    <a:pt x="3815047" y="55880"/>
                    <a:pt x="3815047" y="124460"/>
                  </a:cubicBezTo>
                  <a:lnTo>
                    <a:pt x="3815047" y="3410588"/>
                  </a:lnTo>
                  <a:cubicBezTo>
                    <a:pt x="3815047" y="3479167"/>
                    <a:pt x="3759167" y="3535047"/>
                    <a:pt x="3690587" y="3535047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363729" y="1743090"/>
            <a:ext cx="5361175" cy="5725527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766477" y="2777004"/>
            <a:ext cx="1139956" cy="488384"/>
            <a:chOff x="0" y="0"/>
            <a:chExt cx="3047357" cy="1305560"/>
          </a:xfrm>
        </p:grpSpPr>
        <p:sp>
          <p:nvSpPr>
            <p:cNvPr id="8" name="Freeform 8"/>
            <p:cNvSpPr/>
            <p:nvPr/>
          </p:nvSpPr>
          <p:spPr>
            <a:xfrm>
              <a:off x="0" y="-27940"/>
              <a:ext cx="3066406" cy="1360170"/>
            </a:xfrm>
            <a:custGeom>
              <a:avLst/>
              <a:gdLst/>
              <a:ahLst/>
              <a:cxnLst/>
              <a:rect l="l" t="t" r="r" b="b"/>
              <a:pathLst>
                <a:path w="3066406" h="1360170">
                  <a:moveTo>
                    <a:pt x="2991477" y="579120"/>
                  </a:moveTo>
                  <a:lnTo>
                    <a:pt x="2291707" y="55880"/>
                  </a:lnTo>
                  <a:cubicBezTo>
                    <a:pt x="2218047" y="0"/>
                    <a:pt x="2157087" y="30480"/>
                    <a:pt x="2157087" y="123190"/>
                  </a:cubicBezTo>
                  <a:lnTo>
                    <a:pt x="2157087" y="556260"/>
                  </a:lnTo>
                  <a:lnTo>
                    <a:pt x="831850" y="556260"/>
                  </a:lnTo>
                  <a:cubicBezTo>
                    <a:pt x="778510" y="382270"/>
                    <a:pt x="617220" y="255270"/>
                    <a:pt x="425450" y="255270"/>
                  </a:cubicBezTo>
                  <a:cubicBezTo>
                    <a:pt x="190500" y="255270"/>
                    <a:pt x="0" y="445770"/>
                    <a:pt x="0" y="680720"/>
                  </a:cubicBezTo>
                  <a:cubicBezTo>
                    <a:pt x="0" y="915670"/>
                    <a:pt x="190500" y="1106170"/>
                    <a:pt x="425450" y="1106170"/>
                  </a:cubicBezTo>
                  <a:cubicBezTo>
                    <a:pt x="617220" y="1106170"/>
                    <a:pt x="778510" y="979170"/>
                    <a:pt x="831850" y="805180"/>
                  </a:cubicBezTo>
                  <a:lnTo>
                    <a:pt x="2156197" y="805180"/>
                  </a:lnTo>
                  <a:lnTo>
                    <a:pt x="2156197" y="1236980"/>
                  </a:lnTo>
                  <a:cubicBezTo>
                    <a:pt x="2156197" y="1329690"/>
                    <a:pt x="2216777" y="1360170"/>
                    <a:pt x="2290437" y="1304290"/>
                  </a:cubicBezTo>
                  <a:lnTo>
                    <a:pt x="2991477" y="779780"/>
                  </a:lnTo>
                  <a:cubicBezTo>
                    <a:pt x="3066406" y="726440"/>
                    <a:pt x="3066406" y="635000"/>
                    <a:pt x="2991477" y="579120"/>
                  </a:cubicBezTo>
                  <a:close/>
                </a:path>
              </a:pathLst>
            </a:custGeom>
            <a:solidFill>
              <a:srgbClr val="FFDC5D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125508" y="1685940"/>
            <a:ext cx="7039992" cy="600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Muli Bold Bold"/>
              </a:rPr>
              <a:t>KEMAMPUAN AKADEMIK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64724" y="5807783"/>
            <a:ext cx="7039992" cy="600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Muli Bold"/>
              </a:rPr>
              <a:t>KEMAMPUAN NON-AKADEMIK</a:t>
            </a:r>
          </a:p>
        </p:txBody>
      </p:sp>
      <p:sp>
        <p:nvSpPr>
          <p:cNvPr id="11" name="TextBox 11"/>
          <p:cNvSpPr txBox="1"/>
          <p:nvPr/>
        </p:nvSpPr>
        <p:spPr>
          <a:xfrm rot="-5400000">
            <a:off x="-2326888" y="2032690"/>
            <a:ext cx="6492246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24321" y="8122840"/>
            <a:ext cx="7039992" cy="47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Muli Bold"/>
              </a:rPr>
              <a:t>APA YANG PERLU DIPANTAU?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34647" y="2793337"/>
            <a:ext cx="3551693" cy="472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Muli Regular Bold"/>
              </a:rPr>
              <a:t>NILAI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988579" y="3771808"/>
            <a:ext cx="7764855" cy="474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6"/>
              </a:lnSpc>
              <a:spcBef>
                <a:spcPct val="0"/>
              </a:spcBef>
            </a:pPr>
            <a:r>
              <a:rPr lang="en-US" sz="2825">
                <a:solidFill>
                  <a:srgbClr val="FFFFFF"/>
                </a:solidFill>
                <a:latin typeface="Muli Regular Bold"/>
              </a:rPr>
              <a:t>PRESTASI (LOMBA, PENGHARGAAN)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25508" y="4742745"/>
            <a:ext cx="7039992" cy="47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Muli Regular Bold"/>
              </a:rPr>
              <a:t>KEHADIRAN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766477" y="3757849"/>
            <a:ext cx="1139956" cy="488384"/>
            <a:chOff x="0" y="0"/>
            <a:chExt cx="3047357" cy="1305560"/>
          </a:xfrm>
        </p:grpSpPr>
        <p:sp>
          <p:nvSpPr>
            <p:cNvPr id="17" name="Freeform 17"/>
            <p:cNvSpPr/>
            <p:nvPr/>
          </p:nvSpPr>
          <p:spPr>
            <a:xfrm>
              <a:off x="0" y="-27940"/>
              <a:ext cx="3066406" cy="1360170"/>
            </a:xfrm>
            <a:custGeom>
              <a:avLst/>
              <a:gdLst/>
              <a:ahLst/>
              <a:cxnLst/>
              <a:rect l="l" t="t" r="r" b="b"/>
              <a:pathLst>
                <a:path w="3066406" h="1360170">
                  <a:moveTo>
                    <a:pt x="2991477" y="579120"/>
                  </a:moveTo>
                  <a:lnTo>
                    <a:pt x="2291707" y="55880"/>
                  </a:lnTo>
                  <a:cubicBezTo>
                    <a:pt x="2218047" y="0"/>
                    <a:pt x="2157087" y="30480"/>
                    <a:pt x="2157087" y="123190"/>
                  </a:cubicBezTo>
                  <a:lnTo>
                    <a:pt x="2157087" y="556260"/>
                  </a:lnTo>
                  <a:lnTo>
                    <a:pt x="831850" y="556260"/>
                  </a:lnTo>
                  <a:cubicBezTo>
                    <a:pt x="778510" y="382270"/>
                    <a:pt x="617220" y="255270"/>
                    <a:pt x="425450" y="255270"/>
                  </a:cubicBezTo>
                  <a:cubicBezTo>
                    <a:pt x="190500" y="255270"/>
                    <a:pt x="0" y="445770"/>
                    <a:pt x="0" y="680720"/>
                  </a:cubicBezTo>
                  <a:cubicBezTo>
                    <a:pt x="0" y="915670"/>
                    <a:pt x="190500" y="1106170"/>
                    <a:pt x="425450" y="1106170"/>
                  </a:cubicBezTo>
                  <a:cubicBezTo>
                    <a:pt x="617220" y="1106170"/>
                    <a:pt x="778510" y="979170"/>
                    <a:pt x="831850" y="805180"/>
                  </a:cubicBezTo>
                  <a:lnTo>
                    <a:pt x="2156197" y="805180"/>
                  </a:lnTo>
                  <a:lnTo>
                    <a:pt x="2156197" y="1236980"/>
                  </a:lnTo>
                  <a:cubicBezTo>
                    <a:pt x="2156197" y="1329690"/>
                    <a:pt x="2216777" y="1360170"/>
                    <a:pt x="2290437" y="1304290"/>
                  </a:cubicBezTo>
                  <a:lnTo>
                    <a:pt x="2991477" y="779780"/>
                  </a:lnTo>
                  <a:cubicBezTo>
                    <a:pt x="3066406" y="726440"/>
                    <a:pt x="3066406" y="635000"/>
                    <a:pt x="2991477" y="579120"/>
                  </a:cubicBezTo>
                  <a:close/>
                </a:path>
              </a:pathLst>
            </a:custGeom>
            <a:solidFill>
              <a:srgbClr val="FFDC5D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766477" y="4771320"/>
            <a:ext cx="1139956" cy="488384"/>
            <a:chOff x="0" y="0"/>
            <a:chExt cx="3047357" cy="1305560"/>
          </a:xfrm>
        </p:grpSpPr>
        <p:sp>
          <p:nvSpPr>
            <p:cNvPr id="19" name="Freeform 19"/>
            <p:cNvSpPr/>
            <p:nvPr/>
          </p:nvSpPr>
          <p:spPr>
            <a:xfrm>
              <a:off x="0" y="-27940"/>
              <a:ext cx="3066406" cy="1360170"/>
            </a:xfrm>
            <a:custGeom>
              <a:avLst/>
              <a:gdLst/>
              <a:ahLst/>
              <a:cxnLst/>
              <a:rect l="l" t="t" r="r" b="b"/>
              <a:pathLst>
                <a:path w="3066406" h="1360170">
                  <a:moveTo>
                    <a:pt x="2991477" y="579120"/>
                  </a:moveTo>
                  <a:lnTo>
                    <a:pt x="2291707" y="55880"/>
                  </a:lnTo>
                  <a:cubicBezTo>
                    <a:pt x="2218047" y="0"/>
                    <a:pt x="2157087" y="30480"/>
                    <a:pt x="2157087" y="123190"/>
                  </a:cubicBezTo>
                  <a:lnTo>
                    <a:pt x="2157087" y="556260"/>
                  </a:lnTo>
                  <a:lnTo>
                    <a:pt x="831850" y="556260"/>
                  </a:lnTo>
                  <a:cubicBezTo>
                    <a:pt x="778510" y="382270"/>
                    <a:pt x="617220" y="255270"/>
                    <a:pt x="425450" y="255270"/>
                  </a:cubicBezTo>
                  <a:cubicBezTo>
                    <a:pt x="190500" y="255270"/>
                    <a:pt x="0" y="445770"/>
                    <a:pt x="0" y="680720"/>
                  </a:cubicBezTo>
                  <a:cubicBezTo>
                    <a:pt x="0" y="915670"/>
                    <a:pt x="190500" y="1106170"/>
                    <a:pt x="425450" y="1106170"/>
                  </a:cubicBezTo>
                  <a:cubicBezTo>
                    <a:pt x="617220" y="1106170"/>
                    <a:pt x="778510" y="979170"/>
                    <a:pt x="831850" y="805180"/>
                  </a:cubicBezTo>
                  <a:lnTo>
                    <a:pt x="2156197" y="805180"/>
                  </a:lnTo>
                  <a:lnTo>
                    <a:pt x="2156197" y="1236980"/>
                  </a:lnTo>
                  <a:cubicBezTo>
                    <a:pt x="2156197" y="1329690"/>
                    <a:pt x="2216777" y="1360170"/>
                    <a:pt x="2290437" y="1304290"/>
                  </a:cubicBezTo>
                  <a:lnTo>
                    <a:pt x="2991477" y="779780"/>
                  </a:lnTo>
                  <a:cubicBezTo>
                    <a:pt x="3066406" y="726440"/>
                    <a:pt x="3066406" y="635000"/>
                    <a:pt x="2991477" y="579120"/>
                  </a:cubicBezTo>
                  <a:close/>
                </a:path>
              </a:pathLst>
            </a:custGeom>
            <a:solidFill>
              <a:srgbClr val="FFDC5D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2988579" y="6804762"/>
            <a:ext cx="3551693" cy="472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Muli Regular Bold"/>
              </a:rPr>
              <a:t>KARAKTER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869657" y="7878648"/>
            <a:ext cx="3551693" cy="472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Muli Regular Bold"/>
              </a:rPr>
              <a:t>EKSTRAKURIKULER</a:t>
            </a:r>
          </a:p>
        </p:txBody>
      </p:sp>
      <p:grpSp>
        <p:nvGrpSpPr>
          <p:cNvPr id="22" name="Group 22"/>
          <p:cNvGrpSpPr/>
          <p:nvPr/>
        </p:nvGrpSpPr>
        <p:grpSpPr>
          <a:xfrm rot="-10800000">
            <a:off x="6572760" y="6852387"/>
            <a:ext cx="1139956" cy="488384"/>
            <a:chOff x="0" y="0"/>
            <a:chExt cx="3047357" cy="1305560"/>
          </a:xfrm>
        </p:grpSpPr>
        <p:sp>
          <p:nvSpPr>
            <p:cNvPr id="23" name="Freeform 23"/>
            <p:cNvSpPr/>
            <p:nvPr/>
          </p:nvSpPr>
          <p:spPr>
            <a:xfrm>
              <a:off x="0" y="-27940"/>
              <a:ext cx="3066406" cy="1360170"/>
            </a:xfrm>
            <a:custGeom>
              <a:avLst/>
              <a:gdLst/>
              <a:ahLst/>
              <a:cxnLst/>
              <a:rect l="l" t="t" r="r" b="b"/>
              <a:pathLst>
                <a:path w="3066406" h="1360170">
                  <a:moveTo>
                    <a:pt x="2991477" y="579120"/>
                  </a:moveTo>
                  <a:lnTo>
                    <a:pt x="2291707" y="55880"/>
                  </a:lnTo>
                  <a:cubicBezTo>
                    <a:pt x="2218047" y="0"/>
                    <a:pt x="2157087" y="30480"/>
                    <a:pt x="2157087" y="123190"/>
                  </a:cubicBezTo>
                  <a:lnTo>
                    <a:pt x="2157087" y="556260"/>
                  </a:lnTo>
                  <a:lnTo>
                    <a:pt x="831850" y="556260"/>
                  </a:lnTo>
                  <a:cubicBezTo>
                    <a:pt x="778510" y="382270"/>
                    <a:pt x="617220" y="255270"/>
                    <a:pt x="425450" y="255270"/>
                  </a:cubicBezTo>
                  <a:cubicBezTo>
                    <a:pt x="190500" y="255270"/>
                    <a:pt x="0" y="445770"/>
                    <a:pt x="0" y="680720"/>
                  </a:cubicBezTo>
                  <a:cubicBezTo>
                    <a:pt x="0" y="915670"/>
                    <a:pt x="190500" y="1106170"/>
                    <a:pt x="425450" y="1106170"/>
                  </a:cubicBezTo>
                  <a:cubicBezTo>
                    <a:pt x="617220" y="1106170"/>
                    <a:pt x="778510" y="979170"/>
                    <a:pt x="831850" y="805180"/>
                  </a:cubicBezTo>
                  <a:lnTo>
                    <a:pt x="2156197" y="805180"/>
                  </a:lnTo>
                  <a:lnTo>
                    <a:pt x="2156197" y="1236980"/>
                  </a:lnTo>
                  <a:cubicBezTo>
                    <a:pt x="2156197" y="1329690"/>
                    <a:pt x="2216777" y="1360170"/>
                    <a:pt x="2290437" y="1304290"/>
                  </a:cubicBezTo>
                  <a:lnTo>
                    <a:pt x="2991477" y="779780"/>
                  </a:lnTo>
                  <a:cubicBezTo>
                    <a:pt x="3066406" y="726440"/>
                    <a:pt x="3066406" y="635000"/>
                    <a:pt x="2991477" y="579120"/>
                  </a:cubicBezTo>
                  <a:close/>
                </a:path>
              </a:pathLst>
            </a:custGeom>
            <a:solidFill>
              <a:srgbClr val="FFDC5D"/>
            </a:solidFill>
          </p:spPr>
        </p:sp>
      </p:grpSp>
      <p:grpSp>
        <p:nvGrpSpPr>
          <p:cNvPr id="24" name="Group 24"/>
          <p:cNvGrpSpPr/>
          <p:nvPr/>
        </p:nvGrpSpPr>
        <p:grpSpPr>
          <a:xfrm rot="-10800000">
            <a:off x="6572760" y="7926273"/>
            <a:ext cx="1139956" cy="488384"/>
            <a:chOff x="0" y="0"/>
            <a:chExt cx="3047357" cy="1305560"/>
          </a:xfrm>
        </p:grpSpPr>
        <p:sp>
          <p:nvSpPr>
            <p:cNvPr id="25" name="Freeform 25"/>
            <p:cNvSpPr/>
            <p:nvPr/>
          </p:nvSpPr>
          <p:spPr>
            <a:xfrm>
              <a:off x="0" y="-27940"/>
              <a:ext cx="3066406" cy="1360170"/>
            </a:xfrm>
            <a:custGeom>
              <a:avLst/>
              <a:gdLst/>
              <a:ahLst/>
              <a:cxnLst/>
              <a:rect l="l" t="t" r="r" b="b"/>
              <a:pathLst>
                <a:path w="3066406" h="1360170">
                  <a:moveTo>
                    <a:pt x="2991477" y="579120"/>
                  </a:moveTo>
                  <a:lnTo>
                    <a:pt x="2291707" y="55880"/>
                  </a:lnTo>
                  <a:cubicBezTo>
                    <a:pt x="2218047" y="0"/>
                    <a:pt x="2157087" y="30480"/>
                    <a:pt x="2157087" y="123190"/>
                  </a:cubicBezTo>
                  <a:lnTo>
                    <a:pt x="2157087" y="556260"/>
                  </a:lnTo>
                  <a:lnTo>
                    <a:pt x="831850" y="556260"/>
                  </a:lnTo>
                  <a:cubicBezTo>
                    <a:pt x="778510" y="382270"/>
                    <a:pt x="617220" y="255270"/>
                    <a:pt x="425450" y="255270"/>
                  </a:cubicBezTo>
                  <a:cubicBezTo>
                    <a:pt x="190500" y="255270"/>
                    <a:pt x="0" y="445770"/>
                    <a:pt x="0" y="680720"/>
                  </a:cubicBezTo>
                  <a:cubicBezTo>
                    <a:pt x="0" y="915670"/>
                    <a:pt x="190500" y="1106170"/>
                    <a:pt x="425450" y="1106170"/>
                  </a:cubicBezTo>
                  <a:cubicBezTo>
                    <a:pt x="617220" y="1106170"/>
                    <a:pt x="778510" y="979170"/>
                    <a:pt x="831850" y="805180"/>
                  </a:cubicBezTo>
                  <a:lnTo>
                    <a:pt x="2156197" y="805180"/>
                  </a:lnTo>
                  <a:lnTo>
                    <a:pt x="2156197" y="1236980"/>
                  </a:lnTo>
                  <a:cubicBezTo>
                    <a:pt x="2156197" y="1329690"/>
                    <a:pt x="2216777" y="1360170"/>
                    <a:pt x="2290437" y="1304290"/>
                  </a:cubicBezTo>
                  <a:lnTo>
                    <a:pt x="2991477" y="779780"/>
                  </a:lnTo>
                  <a:cubicBezTo>
                    <a:pt x="3066406" y="726440"/>
                    <a:pt x="3066406" y="635000"/>
                    <a:pt x="2991477" y="579120"/>
                  </a:cubicBezTo>
                  <a:close/>
                </a:path>
              </a:pathLst>
            </a:custGeom>
            <a:solidFill>
              <a:srgbClr val="FFDC5D"/>
            </a:solidFill>
          </p:spPr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572287" y="-1835807"/>
            <a:ext cx="13807118" cy="1280296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154380" y="6328130"/>
            <a:ext cx="10940055" cy="1366623"/>
            <a:chOff x="0" y="0"/>
            <a:chExt cx="7020136" cy="8769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020137" cy="876950"/>
            </a:xfrm>
            <a:custGeom>
              <a:avLst/>
              <a:gdLst/>
              <a:ahLst/>
              <a:cxnLst/>
              <a:rect l="l" t="t" r="r" b="b"/>
              <a:pathLst>
                <a:path w="7020137" h="876950">
                  <a:moveTo>
                    <a:pt x="6895676" y="876950"/>
                  </a:moveTo>
                  <a:lnTo>
                    <a:pt x="124460" y="876950"/>
                  </a:lnTo>
                  <a:cubicBezTo>
                    <a:pt x="55880" y="876950"/>
                    <a:pt x="0" y="821070"/>
                    <a:pt x="0" y="7524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895677" y="0"/>
                  </a:lnTo>
                  <a:cubicBezTo>
                    <a:pt x="6964256" y="0"/>
                    <a:pt x="7020137" y="55880"/>
                    <a:pt x="7020137" y="124460"/>
                  </a:cubicBezTo>
                  <a:lnTo>
                    <a:pt x="7020137" y="752490"/>
                  </a:lnTo>
                  <a:cubicBezTo>
                    <a:pt x="7020137" y="821070"/>
                    <a:pt x="6964256" y="876950"/>
                    <a:pt x="6895677" y="876950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68685" y="3012742"/>
            <a:ext cx="8925174" cy="2235712"/>
            <a:chOff x="0" y="0"/>
            <a:chExt cx="5727205" cy="143463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27205" cy="1434637"/>
            </a:xfrm>
            <a:custGeom>
              <a:avLst/>
              <a:gdLst/>
              <a:ahLst/>
              <a:cxnLst/>
              <a:rect l="l" t="t" r="r" b="b"/>
              <a:pathLst>
                <a:path w="5727205" h="1434637">
                  <a:moveTo>
                    <a:pt x="5602745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310177"/>
                  </a:lnTo>
                  <a:cubicBezTo>
                    <a:pt x="5727205" y="1378757"/>
                    <a:pt x="5671325" y="1434637"/>
                    <a:pt x="5602745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68685" y="4819406"/>
            <a:ext cx="8925174" cy="2684392"/>
            <a:chOff x="0" y="0"/>
            <a:chExt cx="5727205" cy="172255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727205" cy="1722551"/>
            </a:xfrm>
            <a:custGeom>
              <a:avLst/>
              <a:gdLst/>
              <a:ahLst/>
              <a:cxnLst/>
              <a:rect l="l" t="t" r="r" b="b"/>
              <a:pathLst>
                <a:path w="5727205" h="1722551">
                  <a:moveTo>
                    <a:pt x="5602745" y="1722551"/>
                  </a:moveTo>
                  <a:lnTo>
                    <a:pt x="124460" y="1722551"/>
                  </a:lnTo>
                  <a:cubicBezTo>
                    <a:pt x="55880" y="1722551"/>
                    <a:pt x="0" y="1666671"/>
                    <a:pt x="0" y="159809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598091"/>
                  </a:lnTo>
                  <a:cubicBezTo>
                    <a:pt x="5727205" y="1666671"/>
                    <a:pt x="5671325" y="1722551"/>
                    <a:pt x="5602745" y="1722551"/>
                  </a:cubicBezTo>
                  <a:close/>
                </a:path>
              </a:pathLst>
            </a:custGeom>
            <a:solidFill>
              <a:srgbClr val="D5EDFC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831532" y="1128905"/>
            <a:ext cx="6427768" cy="7067673"/>
            <a:chOff x="0" y="0"/>
            <a:chExt cx="8570357" cy="9423565"/>
          </a:xfrm>
        </p:grpSpPr>
        <p:sp>
          <p:nvSpPr>
            <p:cNvPr id="10" name="TextBox 10"/>
            <p:cNvSpPr txBox="1"/>
            <p:nvPr/>
          </p:nvSpPr>
          <p:spPr>
            <a:xfrm>
              <a:off x="366157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STS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048018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TS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3729879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RR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5411740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093601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SS</a:t>
              </a:r>
            </a:p>
          </p:txBody>
        </p: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366157" y="163068"/>
              <a:ext cx="8204200" cy="8797201"/>
              <a:chOff x="0" y="0"/>
              <a:chExt cx="8204200" cy="879720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-63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175309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351253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527197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703141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87908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0" y="-4762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5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71181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4 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347125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3 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523069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2 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699013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1 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8749576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28" name="Group 28"/>
            <p:cNvGrpSpPr>
              <a:grpSpLocks noChangeAspect="1"/>
            </p:cNvGrpSpPr>
            <p:nvPr/>
          </p:nvGrpSpPr>
          <p:grpSpPr>
            <a:xfrm>
              <a:off x="366157" y="163068"/>
              <a:ext cx="8204200" cy="8797201"/>
              <a:chOff x="0" y="0"/>
              <a:chExt cx="8204200" cy="8797201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6727444" y="-6350"/>
                <a:ext cx="1476756" cy="8803550"/>
              </a:xfrm>
              <a:custGeom>
                <a:avLst/>
                <a:gdLst/>
                <a:ahLst/>
                <a:cxnLst/>
                <a:rect l="l" t="t" r="r" b="b"/>
                <a:pathLst>
                  <a:path w="1476756" h="8803550">
                    <a:moveTo>
                      <a:pt x="0" y="8803550"/>
                    </a:moveTo>
                    <a:lnTo>
                      <a:pt x="0" y="118140"/>
                    </a:lnTo>
                    <a:cubicBezTo>
                      <a:pt x="0" y="86808"/>
                      <a:pt x="12447" y="56758"/>
                      <a:pt x="34602" y="34602"/>
                    </a:cubicBezTo>
                    <a:cubicBezTo>
                      <a:pt x="56758" y="12447"/>
                      <a:pt x="86808" y="0"/>
                      <a:pt x="118140" y="0"/>
                    </a:cubicBezTo>
                    <a:lnTo>
                      <a:pt x="1358615" y="0"/>
                    </a:lnTo>
                    <a:cubicBezTo>
                      <a:pt x="1389948" y="0"/>
                      <a:pt x="1419997" y="12447"/>
                      <a:pt x="1442153" y="34602"/>
                    </a:cubicBezTo>
                    <a:cubicBezTo>
                      <a:pt x="1464309" y="56758"/>
                      <a:pt x="1476756" y="86808"/>
                      <a:pt x="1476756" y="118140"/>
                    </a:cubicBezTo>
                    <a:lnTo>
                      <a:pt x="1476756" y="8803550"/>
                    </a:lnTo>
                    <a:close/>
                  </a:path>
                </a:pathLst>
              </a:custGeom>
              <a:solidFill>
                <a:srgbClr val="FF1616"/>
              </a:solidFill>
            </p:spPr>
          </p:sp>
        </p:grpSp>
      </p:grpSp>
      <p:sp>
        <p:nvSpPr>
          <p:cNvPr id="34" name="TextBox 34"/>
          <p:cNvSpPr txBox="1"/>
          <p:nvPr/>
        </p:nvSpPr>
        <p:spPr>
          <a:xfrm>
            <a:off x="1028700" y="8894576"/>
            <a:ext cx="4884019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2F42"/>
                </a:solidFill>
                <a:latin typeface="Space Mono"/>
              </a:rPr>
              <a:t>TUGAS AKHIR - UBAYA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678559" y="3312432"/>
            <a:ext cx="7150882" cy="1253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600">
                <a:solidFill>
                  <a:srgbClr val="002F42"/>
                </a:solidFill>
                <a:latin typeface="Muli Regular Bold"/>
              </a:rPr>
              <a:t>100%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599">
                <a:solidFill>
                  <a:srgbClr val="002F42"/>
                </a:solidFill>
                <a:latin typeface="Muli Regular Bold"/>
              </a:rPr>
              <a:t>(SANGAT SETUJU)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678559" y="5323023"/>
            <a:ext cx="7150882" cy="959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002F42"/>
                </a:solidFill>
                <a:latin typeface="Muli Regular"/>
              </a:rPr>
              <a:t>Apakah sistem bermanfaat bagi siswa sendiri untuk memonitoring prestasi siswa?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210415" y="9077037"/>
            <a:ext cx="4884019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Space Mono"/>
              </a:rPr>
              <a:t>TUGAS AKHIR - UBAYA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572287" y="-1835807"/>
            <a:ext cx="13807118" cy="1280296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68685" y="3012742"/>
            <a:ext cx="6181520" cy="1548440"/>
            <a:chOff x="0" y="0"/>
            <a:chExt cx="5727205" cy="14346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27205" cy="1434637"/>
            </a:xfrm>
            <a:custGeom>
              <a:avLst/>
              <a:gdLst/>
              <a:ahLst/>
              <a:cxnLst/>
              <a:rect l="l" t="t" r="r" b="b"/>
              <a:pathLst>
                <a:path w="5727205" h="1434637">
                  <a:moveTo>
                    <a:pt x="5602745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310177"/>
                  </a:lnTo>
                  <a:cubicBezTo>
                    <a:pt x="5727205" y="1378757"/>
                    <a:pt x="5671325" y="1434637"/>
                    <a:pt x="5602745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68685" y="4264027"/>
            <a:ext cx="6181520" cy="1859194"/>
            <a:chOff x="0" y="0"/>
            <a:chExt cx="5727205" cy="17225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27205" cy="1722551"/>
            </a:xfrm>
            <a:custGeom>
              <a:avLst/>
              <a:gdLst/>
              <a:ahLst/>
              <a:cxnLst/>
              <a:rect l="l" t="t" r="r" b="b"/>
              <a:pathLst>
                <a:path w="5727205" h="1722551">
                  <a:moveTo>
                    <a:pt x="5602745" y="1722551"/>
                  </a:moveTo>
                  <a:lnTo>
                    <a:pt x="124460" y="1722551"/>
                  </a:lnTo>
                  <a:cubicBezTo>
                    <a:pt x="55880" y="1722551"/>
                    <a:pt x="0" y="1666671"/>
                    <a:pt x="0" y="159809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598091"/>
                  </a:lnTo>
                  <a:cubicBezTo>
                    <a:pt x="5727205" y="1666671"/>
                    <a:pt x="5671325" y="1722551"/>
                    <a:pt x="5602745" y="1722551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831532" y="1128905"/>
            <a:ext cx="6427768" cy="7067673"/>
            <a:chOff x="0" y="0"/>
            <a:chExt cx="8570357" cy="9423565"/>
          </a:xfrm>
        </p:grpSpPr>
        <p:sp>
          <p:nvSpPr>
            <p:cNvPr id="8" name="TextBox 8"/>
            <p:cNvSpPr txBox="1"/>
            <p:nvPr/>
          </p:nvSpPr>
          <p:spPr>
            <a:xfrm>
              <a:off x="366157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STS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048018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TS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729879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RR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411740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093601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SS</a:t>
              </a:r>
            </a:p>
          </p:txBody>
        </p:sp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366157" y="163068"/>
              <a:ext cx="8204200" cy="8797201"/>
              <a:chOff x="0" y="0"/>
              <a:chExt cx="8204200" cy="8797201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-63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2F42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21929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2F42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43922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2F42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65915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2F42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87908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2F42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0" y="-4762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4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21516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3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43509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2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65502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1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8749576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366157" y="163068"/>
              <a:ext cx="8204200" cy="8797201"/>
              <a:chOff x="0" y="0"/>
              <a:chExt cx="8204200" cy="8797201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5045583" y="6591550"/>
                <a:ext cx="1476756" cy="2205650"/>
              </a:xfrm>
              <a:custGeom>
                <a:avLst/>
                <a:gdLst/>
                <a:ahLst/>
                <a:cxnLst/>
                <a:rect l="l" t="t" r="r" b="b"/>
                <a:pathLst>
                  <a:path w="1476756" h="2205650">
                    <a:moveTo>
                      <a:pt x="0" y="2205650"/>
                    </a:moveTo>
                    <a:lnTo>
                      <a:pt x="0" y="118141"/>
                    </a:lnTo>
                    <a:cubicBezTo>
                      <a:pt x="0" y="86808"/>
                      <a:pt x="12447" y="56759"/>
                      <a:pt x="34603" y="34603"/>
                    </a:cubicBezTo>
                    <a:cubicBezTo>
                      <a:pt x="56758" y="12448"/>
                      <a:pt x="86808" y="0"/>
                      <a:pt x="118141" y="0"/>
                    </a:cubicBezTo>
                    <a:lnTo>
                      <a:pt x="1358616" y="0"/>
                    </a:lnTo>
                    <a:cubicBezTo>
                      <a:pt x="1389949" y="0"/>
                      <a:pt x="1419998" y="12448"/>
                      <a:pt x="1442154" y="34603"/>
                    </a:cubicBezTo>
                    <a:cubicBezTo>
                      <a:pt x="1464310" y="56759"/>
                      <a:pt x="1476756" y="86808"/>
                      <a:pt x="1476756" y="118141"/>
                    </a:cubicBezTo>
                    <a:lnTo>
                      <a:pt x="1476756" y="2205650"/>
                    </a:lnTo>
                    <a:close/>
                  </a:path>
                </a:pathLst>
              </a:custGeom>
              <a:solidFill>
                <a:srgbClr val="FF1616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6727444" y="-6350"/>
                <a:ext cx="1476756" cy="8803550"/>
              </a:xfrm>
              <a:custGeom>
                <a:avLst/>
                <a:gdLst/>
                <a:ahLst/>
                <a:cxnLst/>
                <a:rect l="l" t="t" r="r" b="b"/>
                <a:pathLst>
                  <a:path w="1476756" h="8803550">
                    <a:moveTo>
                      <a:pt x="0" y="8803550"/>
                    </a:moveTo>
                    <a:lnTo>
                      <a:pt x="0" y="118140"/>
                    </a:lnTo>
                    <a:cubicBezTo>
                      <a:pt x="0" y="86808"/>
                      <a:pt x="12447" y="56758"/>
                      <a:pt x="34602" y="34602"/>
                    </a:cubicBezTo>
                    <a:cubicBezTo>
                      <a:pt x="56758" y="12447"/>
                      <a:pt x="86808" y="0"/>
                      <a:pt x="118140" y="0"/>
                    </a:cubicBezTo>
                    <a:lnTo>
                      <a:pt x="1358615" y="0"/>
                    </a:lnTo>
                    <a:cubicBezTo>
                      <a:pt x="1389948" y="0"/>
                      <a:pt x="1419997" y="12447"/>
                      <a:pt x="1442153" y="34602"/>
                    </a:cubicBezTo>
                    <a:cubicBezTo>
                      <a:pt x="1464309" y="56758"/>
                      <a:pt x="1476756" y="86808"/>
                      <a:pt x="1476756" y="118140"/>
                    </a:cubicBezTo>
                    <a:lnTo>
                      <a:pt x="1476756" y="8803550"/>
                    </a:lnTo>
                    <a:close/>
                  </a:path>
                </a:pathLst>
              </a:custGeom>
              <a:solidFill>
                <a:srgbClr val="FF1616"/>
              </a:solidFill>
            </p:spPr>
          </p:sp>
        </p:grpSp>
      </p:grpSp>
      <p:sp>
        <p:nvSpPr>
          <p:cNvPr id="30" name="TextBox 30"/>
          <p:cNvSpPr txBox="1"/>
          <p:nvPr/>
        </p:nvSpPr>
        <p:spPr>
          <a:xfrm>
            <a:off x="1429598" y="3228384"/>
            <a:ext cx="4952657" cy="85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0"/>
              </a:lnSpc>
            </a:pPr>
            <a:r>
              <a:rPr lang="en-US" sz="2493">
                <a:solidFill>
                  <a:srgbClr val="002F42"/>
                </a:solidFill>
                <a:latin typeface="Muli Regular Bold"/>
              </a:rPr>
              <a:t>80%</a:t>
            </a:r>
          </a:p>
          <a:p>
            <a:pPr algn="ctr">
              <a:lnSpc>
                <a:spcPts val="3490"/>
              </a:lnSpc>
              <a:spcBef>
                <a:spcPct val="0"/>
              </a:spcBef>
            </a:pPr>
            <a:r>
              <a:rPr lang="en-US" sz="2493">
                <a:solidFill>
                  <a:srgbClr val="002F42"/>
                </a:solidFill>
                <a:latin typeface="Muli Regular Bold"/>
              </a:rPr>
              <a:t>(SANGAT SETUJU)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29598" y="4427906"/>
            <a:ext cx="4952657" cy="1020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  <a:spcBef>
                <a:spcPct val="0"/>
              </a:spcBef>
            </a:pPr>
            <a:r>
              <a:rPr lang="en-US" sz="1939">
                <a:solidFill>
                  <a:srgbClr val="FFFFFF"/>
                </a:solidFill>
                <a:latin typeface="Muli Regular"/>
              </a:rPr>
              <a:t>Apakah dengan adanya fitur detail nilai menjadi peringatan untuk meningkatkan prestasi?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210415" y="9077037"/>
            <a:ext cx="4884019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2F42"/>
                </a:solidFill>
                <a:latin typeface="Space Mono"/>
              </a:rPr>
              <a:t>TUGAS AKHIR - UBAYA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3291495" y="6379104"/>
            <a:ext cx="6181520" cy="1548440"/>
            <a:chOff x="0" y="0"/>
            <a:chExt cx="5727205" cy="143463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727205" cy="1434637"/>
            </a:xfrm>
            <a:custGeom>
              <a:avLst/>
              <a:gdLst/>
              <a:ahLst/>
              <a:cxnLst/>
              <a:rect l="l" t="t" r="r" b="b"/>
              <a:pathLst>
                <a:path w="5727205" h="1434637">
                  <a:moveTo>
                    <a:pt x="5602745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310177"/>
                  </a:lnTo>
                  <a:cubicBezTo>
                    <a:pt x="5727205" y="1378757"/>
                    <a:pt x="5671325" y="1434637"/>
                    <a:pt x="5602745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3291495" y="7630389"/>
            <a:ext cx="6181520" cy="1859194"/>
            <a:chOff x="0" y="0"/>
            <a:chExt cx="5727205" cy="1722551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727205" cy="1722551"/>
            </a:xfrm>
            <a:custGeom>
              <a:avLst/>
              <a:gdLst/>
              <a:ahLst/>
              <a:cxnLst/>
              <a:rect l="l" t="t" r="r" b="b"/>
              <a:pathLst>
                <a:path w="5727205" h="1722551">
                  <a:moveTo>
                    <a:pt x="5602745" y="1722551"/>
                  </a:moveTo>
                  <a:lnTo>
                    <a:pt x="124460" y="1722551"/>
                  </a:lnTo>
                  <a:cubicBezTo>
                    <a:pt x="55880" y="1722551"/>
                    <a:pt x="0" y="1666671"/>
                    <a:pt x="0" y="159809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598091"/>
                  </a:lnTo>
                  <a:cubicBezTo>
                    <a:pt x="5727205" y="1666671"/>
                    <a:pt x="5671325" y="1722551"/>
                    <a:pt x="5602745" y="1722551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sp>
        <p:nvSpPr>
          <p:cNvPr id="37" name="TextBox 37"/>
          <p:cNvSpPr txBox="1"/>
          <p:nvPr/>
        </p:nvSpPr>
        <p:spPr>
          <a:xfrm>
            <a:off x="3852409" y="6594746"/>
            <a:ext cx="4952657" cy="85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0"/>
              </a:lnSpc>
            </a:pPr>
            <a:r>
              <a:rPr lang="en-US" sz="2493">
                <a:solidFill>
                  <a:srgbClr val="002F42"/>
                </a:solidFill>
                <a:latin typeface="Muli Regular Bold"/>
              </a:rPr>
              <a:t>20%</a:t>
            </a:r>
          </a:p>
          <a:p>
            <a:pPr algn="ctr">
              <a:lnSpc>
                <a:spcPts val="3490"/>
              </a:lnSpc>
              <a:spcBef>
                <a:spcPct val="0"/>
              </a:spcBef>
            </a:pPr>
            <a:r>
              <a:rPr lang="en-US" sz="2493">
                <a:solidFill>
                  <a:srgbClr val="002F42"/>
                </a:solidFill>
                <a:latin typeface="Muli Regular Bold"/>
              </a:rPr>
              <a:t>(SETUJU)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852409" y="7794268"/>
            <a:ext cx="4952657" cy="1020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  <a:spcBef>
                <a:spcPct val="0"/>
              </a:spcBef>
            </a:pPr>
            <a:r>
              <a:rPr lang="en-US" sz="1939">
                <a:solidFill>
                  <a:srgbClr val="FFFFFF"/>
                </a:solidFill>
                <a:latin typeface="Muli Regular"/>
              </a:rPr>
              <a:t>Apakah dengan adanya fitur detail nilai menjadi peringatan untuk meningkatkan prestasi?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572287" y="-1835807"/>
            <a:ext cx="13807118" cy="1280296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154380" y="6328130"/>
            <a:ext cx="10940055" cy="1366623"/>
            <a:chOff x="0" y="0"/>
            <a:chExt cx="7020136" cy="8769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020137" cy="876950"/>
            </a:xfrm>
            <a:custGeom>
              <a:avLst/>
              <a:gdLst/>
              <a:ahLst/>
              <a:cxnLst/>
              <a:rect l="l" t="t" r="r" b="b"/>
              <a:pathLst>
                <a:path w="7020137" h="876950">
                  <a:moveTo>
                    <a:pt x="6895676" y="876950"/>
                  </a:moveTo>
                  <a:lnTo>
                    <a:pt x="124460" y="876950"/>
                  </a:lnTo>
                  <a:cubicBezTo>
                    <a:pt x="55880" y="876950"/>
                    <a:pt x="0" y="821070"/>
                    <a:pt x="0" y="7524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895677" y="0"/>
                  </a:lnTo>
                  <a:cubicBezTo>
                    <a:pt x="6964256" y="0"/>
                    <a:pt x="7020137" y="55880"/>
                    <a:pt x="7020137" y="124460"/>
                  </a:cubicBezTo>
                  <a:lnTo>
                    <a:pt x="7020137" y="752490"/>
                  </a:lnTo>
                  <a:cubicBezTo>
                    <a:pt x="7020137" y="821070"/>
                    <a:pt x="6964256" y="876950"/>
                    <a:pt x="6895677" y="876950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68685" y="3012742"/>
            <a:ext cx="6181520" cy="1548440"/>
            <a:chOff x="0" y="0"/>
            <a:chExt cx="5727205" cy="143463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27205" cy="1434637"/>
            </a:xfrm>
            <a:custGeom>
              <a:avLst/>
              <a:gdLst/>
              <a:ahLst/>
              <a:cxnLst/>
              <a:rect l="l" t="t" r="r" b="b"/>
              <a:pathLst>
                <a:path w="5727205" h="1434637">
                  <a:moveTo>
                    <a:pt x="5602745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310177"/>
                  </a:lnTo>
                  <a:cubicBezTo>
                    <a:pt x="5727205" y="1378757"/>
                    <a:pt x="5671325" y="1434637"/>
                    <a:pt x="5602745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68685" y="4264027"/>
            <a:ext cx="6181520" cy="1859194"/>
            <a:chOff x="0" y="0"/>
            <a:chExt cx="5727205" cy="172255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727205" cy="1722551"/>
            </a:xfrm>
            <a:custGeom>
              <a:avLst/>
              <a:gdLst/>
              <a:ahLst/>
              <a:cxnLst/>
              <a:rect l="l" t="t" r="r" b="b"/>
              <a:pathLst>
                <a:path w="5727205" h="1722551">
                  <a:moveTo>
                    <a:pt x="5602745" y="1722551"/>
                  </a:moveTo>
                  <a:lnTo>
                    <a:pt x="124460" y="1722551"/>
                  </a:lnTo>
                  <a:cubicBezTo>
                    <a:pt x="55880" y="1722551"/>
                    <a:pt x="0" y="1666671"/>
                    <a:pt x="0" y="159809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598091"/>
                  </a:lnTo>
                  <a:cubicBezTo>
                    <a:pt x="5727205" y="1666671"/>
                    <a:pt x="5671325" y="1722551"/>
                    <a:pt x="5602745" y="1722551"/>
                  </a:cubicBezTo>
                  <a:close/>
                </a:path>
              </a:pathLst>
            </a:custGeom>
            <a:solidFill>
              <a:srgbClr val="D5EDFC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831532" y="1128905"/>
            <a:ext cx="6427768" cy="7067673"/>
            <a:chOff x="0" y="0"/>
            <a:chExt cx="8570357" cy="9423565"/>
          </a:xfrm>
        </p:grpSpPr>
        <p:sp>
          <p:nvSpPr>
            <p:cNvPr id="10" name="TextBox 10"/>
            <p:cNvSpPr txBox="1"/>
            <p:nvPr/>
          </p:nvSpPr>
          <p:spPr>
            <a:xfrm>
              <a:off x="366157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STS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048018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TS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3729879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RR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5411740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093601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SS</a:t>
              </a:r>
            </a:p>
          </p:txBody>
        </p: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366157" y="163068"/>
              <a:ext cx="8204200" cy="8797201"/>
              <a:chOff x="0" y="0"/>
              <a:chExt cx="8204200" cy="879720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-63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21929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43922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65915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87908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0" y="-4762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4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21516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3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43509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2 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65502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1 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8749576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366157" y="163068"/>
              <a:ext cx="8204200" cy="8797201"/>
              <a:chOff x="0" y="0"/>
              <a:chExt cx="8204200" cy="8797201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3363722" y="6591550"/>
                <a:ext cx="1476756" cy="2205650"/>
              </a:xfrm>
              <a:custGeom>
                <a:avLst/>
                <a:gdLst/>
                <a:ahLst/>
                <a:cxnLst/>
                <a:rect l="l" t="t" r="r" b="b"/>
                <a:pathLst>
                  <a:path w="1476756" h="2205650">
                    <a:moveTo>
                      <a:pt x="0" y="2205650"/>
                    </a:moveTo>
                    <a:lnTo>
                      <a:pt x="0" y="118141"/>
                    </a:lnTo>
                    <a:cubicBezTo>
                      <a:pt x="0" y="86808"/>
                      <a:pt x="12447" y="56759"/>
                      <a:pt x="34602" y="34603"/>
                    </a:cubicBezTo>
                    <a:cubicBezTo>
                      <a:pt x="56758" y="12447"/>
                      <a:pt x="86808" y="0"/>
                      <a:pt x="118141" y="0"/>
                    </a:cubicBezTo>
                    <a:lnTo>
                      <a:pt x="1358615" y="0"/>
                    </a:lnTo>
                    <a:cubicBezTo>
                      <a:pt x="1389948" y="0"/>
                      <a:pt x="1419998" y="12447"/>
                      <a:pt x="1442154" y="34603"/>
                    </a:cubicBezTo>
                    <a:cubicBezTo>
                      <a:pt x="1464309" y="56759"/>
                      <a:pt x="1476756" y="86808"/>
                      <a:pt x="1476756" y="118141"/>
                    </a:cubicBezTo>
                    <a:lnTo>
                      <a:pt x="1476756" y="2205650"/>
                    </a:lnTo>
                    <a:close/>
                  </a:path>
                </a:pathLst>
              </a:custGeom>
              <a:solidFill>
                <a:srgbClr val="FF1616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5045583" y="-6350"/>
                <a:ext cx="1476756" cy="8803550"/>
              </a:xfrm>
              <a:custGeom>
                <a:avLst/>
                <a:gdLst/>
                <a:ahLst/>
                <a:cxnLst/>
                <a:rect l="l" t="t" r="r" b="b"/>
                <a:pathLst>
                  <a:path w="1476756" h="8803550">
                    <a:moveTo>
                      <a:pt x="0" y="8803550"/>
                    </a:moveTo>
                    <a:lnTo>
                      <a:pt x="0" y="118140"/>
                    </a:lnTo>
                    <a:cubicBezTo>
                      <a:pt x="0" y="52893"/>
                      <a:pt x="52893" y="0"/>
                      <a:pt x="118141" y="0"/>
                    </a:cubicBezTo>
                    <a:lnTo>
                      <a:pt x="1358616" y="0"/>
                    </a:lnTo>
                    <a:cubicBezTo>
                      <a:pt x="1423863" y="0"/>
                      <a:pt x="1476756" y="52893"/>
                      <a:pt x="1476756" y="118140"/>
                    </a:cubicBezTo>
                    <a:lnTo>
                      <a:pt x="1476756" y="8803550"/>
                    </a:lnTo>
                    <a:close/>
                  </a:path>
                </a:pathLst>
              </a:custGeom>
              <a:solidFill>
                <a:srgbClr val="FF1616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</p:grpSp>
      </p:grpSp>
      <p:sp>
        <p:nvSpPr>
          <p:cNvPr id="32" name="TextBox 32"/>
          <p:cNvSpPr txBox="1"/>
          <p:nvPr/>
        </p:nvSpPr>
        <p:spPr>
          <a:xfrm>
            <a:off x="1028700" y="8894576"/>
            <a:ext cx="4884019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2F42"/>
                </a:solidFill>
                <a:latin typeface="Space Mono"/>
              </a:rPr>
              <a:t>TUGAS AKHIR - UBAYA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29598" y="3228384"/>
            <a:ext cx="4952657" cy="85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0"/>
              </a:lnSpc>
            </a:pPr>
            <a:r>
              <a:rPr lang="en-US" sz="2493">
                <a:solidFill>
                  <a:srgbClr val="002F42"/>
                </a:solidFill>
                <a:latin typeface="Muli Regular Bold"/>
              </a:rPr>
              <a:t>80%</a:t>
            </a:r>
          </a:p>
          <a:p>
            <a:pPr algn="ctr">
              <a:lnSpc>
                <a:spcPts val="3490"/>
              </a:lnSpc>
              <a:spcBef>
                <a:spcPct val="0"/>
              </a:spcBef>
            </a:pPr>
            <a:r>
              <a:rPr lang="en-US" sz="2493">
                <a:solidFill>
                  <a:srgbClr val="002F42"/>
                </a:solidFill>
                <a:latin typeface="Muli Regular Bold"/>
              </a:rPr>
              <a:t>(SETUJU)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29598" y="4598188"/>
            <a:ext cx="4952657" cy="679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  <a:spcBef>
                <a:spcPct val="0"/>
              </a:spcBef>
            </a:pPr>
            <a:r>
              <a:rPr lang="en-US" sz="1939">
                <a:solidFill>
                  <a:srgbClr val="002F42"/>
                </a:solidFill>
                <a:latin typeface="Muli Regular"/>
              </a:rPr>
              <a:t>Apakah sistem berguna untuk menjadi warning untuk persentase kehadiran?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210415" y="9077037"/>
            <a:ext cx="4884019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Space Mono"/>
              </a:rPr>
              <a:t>TUGAS AKHIR - UBAYA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3291495" y="6379104"/>
            <a:ext cx="6181520" cy="1548440"/>
            <a:chOff x="0" y="0"/>
            <a:chExt cx="5727205" cy="143463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5727205" cy="1434637"/>
            </a:xfrm>
            <a:custGeom>
              <a:avLst/>
              <a:gdLst/>
              <a:ahLst/>
              <a:cxnLst/>
              <a:rect l="l" t="t" r="r" b="b"/>
              <a:pathLst>
                <a:path w="5727205" h="1434637">
                  <a:moveTo>
                    <a:pt x="5602745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310177"/>
                  </a:lnTo>
                  <a:cubicBezTo>
                    <a:pt x="5727205" y="1378757"/>
                    <a:pt x="5671325" y="1434637"/>
                    <a:pt x="5602745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8" name="Group 38"/>
          <p:cNvGrpSpPr/>
          <p:nvPr/>
        </p:nvGrpSpPr>
        <p:grpSpPr>
          <a:xfrm>
            <a:off x="3291495" y="7630389"/>
            <a:ext cx="6181520" cy="1859194"/>
            <a:chOff x="0" y="0"/>
            <a:chExt cx="5727205" cy="1722551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727205" cy="1722551"/>
            </a:xfrm>
            <a:custGeom>
              <a:avLst/>
              <a:gdLst/>
              <a:ahLst/>
              <a:cxnLst/>
              <a:rect l="l" t="t" r="r" b="b"/>
              <a:pathLst>
                <a:path w="5727205" h="1722551">
                  <a:moveTo>
                    <a:pt x="5602745" y="1722551"/>
                  </a:moveTo>
                  <a:lnTo>
                    <a:pt x="124460" y="1722551"/>
                  </a:lnTo>
                  <a:cubicBezTo>
                    <a:pt x="55880" y="1722551"/>
                    <a:pt x="0" y="1666671"/>
                    <a:pt x="0" y="159809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598091"/>
                  </a:lnTo>
                  <a:cubicBezTo>
                    <a:pt x="5727205" y="1666671"/>
                    <a:pt x="5671325" y="1722551"/>
                    <a:pt x="5602745" y="1722551"/>
                  </a:cubicBezTo>
                  <a:close/>
                </a:path>
              </a:pathLst>
            </a:custGeom>
            <a:solidFill>
              <a:srgbClr val="D5EDFC"/>
            </a:solidFill>
          </p:spPr>
        </p:sp>
      </p:grpSp>
      <p:sp>
        <p:nvSpPr>
          <p:cNvPr id="40" name="TextBox 40"/>
          <p:cNvSpPr txBox="1"/>
          <p:nvPr/>
        </p:nvSpPr>
        <p:spPr>
          <a:xfrm>
            <a:off x="3852409" y="6594746"/>
            <a:ext cx="4952657" cy="85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0"/>
              </a:lnSpc>
            </a:pPr>
            <a:r>
              <a:rPr lang="en-US" sz="2493">
                <a:solidFill>
                  <a:srgbClr val="002F42"/>
                </a:solidFill>
                <a:latin typeface="Muli Regular Bold"/>
              </a:rPr>
              <a:t>20%</a:t>
            </a:r>
          </a:p>
          <a:p>
            <a:pPr algn="ctr">
              <a:lnSpc>
                <a:spcPts val="3490"/>
              </a:lnSpc>
              <a:spcBef>
                <a:spcPct val="0"/>
              </a:spcBef>
            </a:pPr>
            <a:r>
              <a:rPr lang="en-US" sz="2493">
                <a:solidFill>
                  <a:srgbClr val="002F42"/>
                </a:solidFill>
                <a:latin typeface="Muli Regular Bold"/>
              </a:rPr>
              <a:t>(RAGU-RAGU)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3905927" y="8148953"/>
            <a:ext cx="4952657" cy="679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  <a:spcBef>
                <a:spcPct val="0"/>
              </a:spcBef>
            </a:pPr>
            <a:r>
              <a:rPr lang="en-US" sz="1939">
                <a:solidFill>
                  <a:srgbClr val="002F42"/>
                </a:solidFill>
                <a:latin typeface="Muli Regular"/>
              </a:rPr>
              <a:t>Apakah sistem berguna untuk menjadi warning untuk persentase kehadiran?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572287" y="-1835807"/>
            <a:ext cx="13807118" cy="1280296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68685" y="3012742"/>
            <a:ext cx="6181520" cy="1548440"/>
            <a:chOff x="0" y="0"/>
            <a:chExt cx="5727205" cy="14346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27205" cy="1434637"/>
            </a:xfrm>
            <a:custGeom>
              <a:avLst/>
              <a:gdLst/>
              <a:ahLst/>
              <a:cxnLst/>
              <a:rect l="l" t="t" r="r" b="b"/>
              <a:pathLst>
                <a:path w="5727205" h="1434637">
                  <a:moveTo>
                    <a:pt x="5602745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310177"/>
                  </a:lnTo>
                  <a:cubicBezTo>
                    <a:pt x="5727205" y="1378757"/>
                    <a:pt x="5671325" y="1434637"/>
                    <a:pt x="5602745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68685" y="4264027"/>
            <a:ext cx="6181520" cy="1859194"/>
            <a:chOff x="0" y="0"/>
            <a:chExt cx="5727205" cy="17225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27205" cy="1722551"/>
            </a:xfrm>
            <a:custGeom>
              <a:avLst/>
              <a:gdLst/>
              <a:ahLst/>
              <a:cxnLst/>
              <a:rect l="l" t="t" r="r" b="b"/>
              <a:pathLst>
                <a:path w="5727205" h="1722551">
                  <a:moveTo>
                    <a:pt x="5602745" y="1722551"/>
                  </a:moveTo>
                  <a:lnTo>
                    <a:pt x="124460" y="1722551"/>
                  </a:lnTo>
                  <a:cubicBezTo>
                    <a:pt x="55880" y="1722551"/>
                    <a:pt x="0" y="1666671"/>
                    <a:pt x="0" y="159809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598091"/>
                  </a:lnTo>
                  <a:cubicBezTo>
                    <a:pt x="5727205" y="1666671"/>
                    <a:pt x="5671325" y="1722551"/>
                    <a:pt x="5602745" y="1722551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831532" y="1128905"/>
            <a:ext cx="6427768" cy="7067673"/>
            <a:chOff x="0" y="0"/>
            <a:chExt cx="8570357" cy="9423565"/>
          </a:xfrm>
        </p:grpSpPr>
        <p:sp>
          <p:nvSpPr>
            <p:cNvPr id="8" name="TextBox 8"/>
            <p:cNvSpPr txBox="1"/>
            <p:nvPr/>
          </p:nvSpPr>
          <p:spPr>
            <a:xfrm>
              <a:off x="366157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STS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048018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TS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729879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RR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411740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093601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SS</a:t>
              </a:r>
            </a:p>
          </p:txBody>
        </p:sp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366157" y="163068"/>
              <a:ext cx="8204200" cy="8797201"/>
              <a:chOff x="0" y="0"/>
              <a:chExt cx="8204200" cy="8797201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-63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2F42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29260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2F42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5858451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2F42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87908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2F42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0" y="-4762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3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28847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2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58171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1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8749576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366157" y="163068"/>
              <a:ext cx="8204200" cy="8797201"/>
              <a:chOff x="0" y="0"/>
              <a:chExt cx="8204200" cy="8797201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3363722" y="2926050"/>
                <a:ext cx="1476756" cy="5871150"/>
              </a:xfrm>
              <a:custGeom>
                <a:avLst/>
                <a:gdLst/>
                <a:ahLst/>
                <a:cxnLst/>
                <a:rect l="l" t="t" r="r" b="b"/>
                <a:pathLst>
                  <a:path w="1476756" h="5871150">
                    <a:moveTo>
                      <a:pt x="0" y="5871150"/>
                    </a:moveTo>
                    <a:lnTo>
                      <a:pt x="0" y="118141"/>
                    </a:lnTo>
                    <a:cubicBezTo>
                      <a:pt x="0" y="86808"/>
                      <a:pt x="12447" y="56758"/>
                      <a:pt x="34602" y="34603"/>
                    </a:cubicBezTo>
                    <a:cubicBezTo>
                      <a:pt x="56758" y="12447"/>
                      <a:pt x="86808" y="0"/>
                      <a:pt x="118141" y="0"/>
                    </a:cubicBezTo>
                    <a:lnTo>
                      <a:pt x="1358615" y="0"/>
                    </a:lnTo>
                    <a:cubicBezTo>
                      <a:pt x="1389948" y="0"/>
                      <a:pt x="1419998" y="12447"/>
                      <a:pt x="1442154" y="34603"/>
                    </a:cubicBezTo>
                    <a:cubicBezTo>
                      <a:pt x="1464309" y="56758"/>
                      <a:pt x="1476756" y="86808"/>
                      <a:pt x="1476756" y="118141"/>
                    </a:cubicBezTo>
                    <a:lnTo>
                      <a:pt x="1476756" y="5871150"/>
                    </a:lnTo>
                    <a:close/>
                  </a:path>
                </a:pathLst>
              </a:custGeom>
              <a:solidFill>
                <a:srgbClr val="FF1616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5045583" y="-6350"/>
                <a:ext cx="1476756" cy="8803550"/>
              </a:xfrm>
              <a:custGeom>
                <a:avLst/>
                <a:gdLst/>
                <a:ahLst/>
                <a:cxnLst/>
                <a:rect l="l" t="t" r="r" b="b"/>
                <a:pathLst>
                  <a:path w="1476756" h="8803550">
                    <a:moveTo>
                      <a:pt x="0" y="8803550"/>
                    </a:moveTo>
                    <a:lnTo>
                      <a:pt x="0" y="118140"/>
                    </a:lnTo>
                    <a:cubicBezTo>
                      <a:pt x="0" y="52893"/>
                      <a:pt x="52893" y="0"/>
                      <a:pt x="118141" y="0"/>
                    </a:cubicBezTo>
                    <a:lnTo>
                      <a:pt x="1358616" y="0"/>
                    </a:lnTo>
                    <a:cubicBezTo>
                      <a:pt x="1423863" y="0"/>
                      <a:pt x="1476756" y="52893"/>
                      <a:pt x="1476756" y="118140"/>
                    </a:cubicBezTo>
                    <a:lnTo>
                      <a:pt x="1476756" y="8803550"/>
                    </a:lnTo>
                    <a:close/>
                  </a:path>
                </a:pathLst>
              </a:custGeom>
              <a:solidFill>
                <a:srgbClr val="FF161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</p:grpSp>
      </p:grpSp>
      <p:sp>
        <p:nvSpPr>
          <p:cNvPr id="28" name="TextBox 28"/>
          <p:cNvSpPr txBox="1"/>
          <p:nvPr/>
        </p:nvSpPr>
        <p:spPr>
          <a:xfrm>
            <a:off x="1429598" y="3228384"/>
            <a:ext cx="4952657" cy="85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0"/>
              </a:lnSpc>
            </a:pPr>
            <a:r>
              <a:rPr lang="en-US" sz="2493">
                <a:solidFill>
                  <a:srgbClr val="002F42"/>
                </a:solidFill>
                <a:latin typeface="Muli Regular Bold"/>
              </a:rPr>
              <a:t>60%</a:t>
            </a:r>
          </a:p>
          <a:p>
            <a:pPr algn="ctr">
              <a:lnSpc>
                <a:spcPts val="3490"/>
              </a:lnSpc>
              <a:spcBef>
                <a:spcPct val="0"/>
              </a:spcBef>
            </a:pPr>
            <a:r>
              <a:rPr lang="en-US" sz="2493">
                <a:solidFill>
                  <a:srgbClr val="002F42"/>
                </a:solidFill>
                <a:latin typeface="Muli Regular Bold"/>
              </a:rPr>
              <a:t>(SETUJU)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29598" y="4257623"/>
            <a:ext cx="4952657" cy="1360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  <a:spcBef>
                <a:spcPct val="0"/>
              </a:spcBef>
            </a:pPr>
            <a:r>
              <a:rPr lang="en-US" sz="1939">
                <a:solidFill>
                  <a:srgbClr val="FFFFFF"/>
                </a:solidFill>
                <a:latin typeface="Muli Regular"/>
              </a:rPr>
              <a:t>Apakah dengan adanya fitur pencatatan pelanggaran sistem berguna menjadi warning atau peringatan tentang nilai sikap dan karakter siswa?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210415" y="9077037"/>
            <a:ext cx="4884019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2F42"/>
                </a:solidFill>
                <a:latin typeface="Space Mono"/>
              </a:rPr>
              <a:t>TUGAS AKHIR - UBAYA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3291495" y="6379104"/>
            <a:ext cx="6181520" cy="1548440"/>
            <a:chOff x="0" y="0"/>
            <a:chExt cx="5727205" cy="143463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727205" cy="1434637"/>
            </a:xfrm>
            <a:custGeom>
              <a:avLst/>
              <a:gdLst/>
              <a:ahLst/>
              <a:cxnLst/>
              <a:rect l="l" t="t" r="r" b="b"/>
              <a:pathLst>
                <a:path w="5727205" h="1434637">
                  <a:moveTo>
                    <a:pt x="5602745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310177"/>
                  </a:lnTo>
                  <a:cubicBezTo>
                    <a:pt x="5727205" y="1378757"/>
                    <a:pt x="5671325" y="1434637"/>
                    <a:pt x="5602745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3291495" y="7630389"/>
            <a:ext cx="6181520" cy="1859194"/>
            <a:chOff x="0" y="0"/>
            <a:chExt cx="5727205" cy="1722551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727205" cy="1722551"/>
            </a:xfrm>
            <a:custGeom>
              <a:avLst/>
              <a:gdLst/>
              <a:ahLst/>
              <a:cxnLst/>
              <a:rect l="l" t="t" r="r" b="b"/>
              <a:pathLst>
                <a:path w="5727205" h="1722551">
                  <a:moveTo>
                    <a:pt x="5602745" y="1722551"/>
                  </a:moveTo>
                  <a:lnTo>
                    <a:pt x="124460" y="1722551"/>
                  </a:lnTo>
                  <a:cubicBezTo>
                    <a:pt x="55880" y="1722551"/>
                    <a:pt x="0" y="1666671"/>
                    <a:pt x="0" y="159809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598091"/>
                  </a:lnTo>
                  <a:cubicBezTo>
                    <a:pt x="5727205" y="1666671"/>
                    <a:pt x="5671325" y="1722551"/>
                    <a:pt x="5602745" y="1722551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sp>
        <p:nvSpPr>
          <p:cNvPr id="35" name="TextBox 35"/>
          <p:cNvSpPr txBox="1"/>
          <p:nvPr/>
        </p:nvSpPr>
        <p:spPr>
          <a:xfrm>
            <a:off x="3852409" y="6594746"/>
            <a:ext cx="4952657" cy="85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0"/>
              </a:lnSpc>
            </a:pPr>
            <a:r>
              <a:rPr lang="en-US" sz="2493">
                <a:solidFill>
                  <a:srgbClr val="002F42"/>
                </a:solidFill>
                <a:latin typeface="Muli Regular Bold"/>
              </a:rPr>
              <a:t>40%</a:t>
            </a:r>
          </a:p>
          <a:p>
            <a:pPr algn="ctr">
              <a:lnSpc>
                <a:spcPts val="3490"/>
              </a:lnSpc>
              <a:spcBef>
                <a:spcPct val="0"/>
              </a:spcBef>
            </a:pPr>
            <a:r>
              <a:rPr lang="en-US" sz="2493">
                <a:solidFill>
                  <a:srgbClr val="002F42"/>
                </a:solidFill>
                <a:latin typeface="Muli Regular Bold"/>
              </a:rPr>
              <a:t>(RAGU-RAGU)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959445" y="7855860"/>
            <a:ext cx="4952657" cy="1360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  <a:spcBef>
                <a:spcPct val="0"/>
              </a:spcBef>
            </a:pPr>
            <a:r>
              <a:rPr lang="en-US" sz="1939">
                <a:solidFill>
                  <a:srgbClr val="FFFFFF"/>
                </a:solidFill>
                <a:latin typeface="Muli Regular"/>
              </a:rPr>
              <a:t>Apakah dengan adanya fitur pencatatan pelanggaran sistem berguna menjadi warning atau peringatan tentang nilai sikap dan karakter siswa?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572287" y="-1835807"/>
            <a:ext cx="13807118" cy="1280296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831532" y="1128905"/>
            <a:ext cx="6427768" cy="7067673"/>
            <a:chOff x="0" y="0"/>
            <a:chExt cx="8570357" cy="9423565"/>
          </a:xfrm>
        </p:grpSpPr>
        <p:sp>
          <p:nvSpPr>
            <p:cNvPr id="4" name="TextBox 4"/>
            <p:cNvSpPr txBox="1"/>
            <p:nvPr/>
          </p:nvSpPr>
          <p:spPr>
            <a:xfrm>
              <a:off x="366157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STS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048018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TS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729879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RR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5411740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093601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SS</a:t>
              </a:r>
            </a:p>
          </p:txBody>
        </p: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366157" y="163068"/>
              <a:ext cx="8204200" cy="8797201"/>
              <a:chOff x="0" y="0"/>
              <a:chExt cx="8204200" cy="879720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-63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175309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351253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527197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703141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87908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0" y="-4762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5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71181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4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347125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3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523069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2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699013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1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8749576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366157" y="163068"/>
              <a:ext cx="8204200" cy="8797201"/>
              <a:chOff x="0" y="0"/>
              <a:chExt cx="8204200" cy="8797201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5045583" y="-6350"/>
                <a:ext cx="1476756" cy="8803550"/>
              </a:xfrm>
              <a:custGeom>
                <a:avLst/>
                <a:gdLst/>
                <a:ahLst/>
                <a:cxnLst/>
                <a:rect l="l" t="t" r="r" b="b"/>
                <a:pathLst>
                  <a:path w="1476756" h="8803550">
                    <a:moveTo>
                      <a:pt x="0" y="8803550"/>
                    </a:moveTo>
                    <a:lnTo>
                      <a:pt x="0" y="118140"/>
                    </a:lnTo>
                    <a:cubicBezTo>
                      <a:pt x="0" y="52893"/>
                      <a:pt x="52893" y="0"/>
                      <a:pt x="118141" y="0"/>
                    </a:cubicBezTo>
                    <a:lnTo>
                      <a:pt x="1358616" y="0"/>
                    </a:lnTo>
                    <a:cubicBezTo>
                      <a:pt x="1423863" y="0"/>
                      <a:pt x="1476756" y="52893"/>
                      <a:pt x="1476756" y="118140"/>
                    </a:cubicBezTo>
                    <a:lnTo>
                      <a:pt x="1476756" y="8803550"/>
                    </a:lnTo>
                    <a:close/>
                  </a:path>
                </a:pathLst>
              </a:custGeom>
              <a:solidFill>
                <a:srgbClr val="FF161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</p:grpSp>
      </p:grpSp>
      <p:sp>
        <p:nvSpPr>
          <p:cNvPr id="28" name="TextBox 28"/>
          <p:cNvSpPr txBox="1"/>
          <p:nvPr/>
        </p:nvSpPr>
        <p:spPr>
          <a:xfrm>
            <a:off x="1028700" y="8894576"/>
            <a:ext cx="4884019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2F42"/>
                </a:solidFill>
                <a:latin typeface="Space Mono"/>
              </a:rPr>
              <a:t>TUGAS AKHIR - UBAYA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210415" y="9077037"/>
            <a:ext cx="4884019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Space Mono"/>
              </a:rPr>
              <a:t>TUGAS AKHIR - UBAYA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868685" y="3012742"/>
            <a:ext cx="8925174" cy="2235712"/>
            <a:chOff x="0" y="0"/>
            <a:chExt cx="5727205" cy="143463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727205" cy="1434637"/>
            </a:xfrm>
            <a:custGeom>
              <a:avLst/>
              <a:gdLst/>
              <a:ahLst/>
              <a:cxnLst/>
              <a:rect l="l" t="t" r="r" b="b"/>
              <a:pathLst>
                <a:path w="5727205" h="1434637">
                  <a:moveTo>
                    <a:pt x="5602745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310177"/>
                  </a:lnTo>
                  <a:cubicBezTo>
                    <a:pt x="5727205" y="1378757"/>
                    <a:pt x="5671325" y="1434637"/>
                    <a:pt x="5602745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868685" y="4819406"/>
            <a:ext cx="8925174" cy="2684392"/>
            <a:chOff x="0" y="0"/>
            <a:chExt cx="5727205" cy="1722551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727205" cy="1722551"/>
            </a:xfrm>
            <a:custGeom>
              <a:avLst/>
              <a:gdLst/>
              <a:ahLst/>
              <a:cxnLst/>
              <a:rect l="l" t="t" r="r" b="b"/>
              <a:pathLst>
                <a:path w="5727205" h="1722551">
                  <a:moveTo>
                    <a:pt x="5602745" y="1722551"/>
                  </a:moveTo>
                  <a:lnTo>
                    <a:pt x="124460" y="1722551"/>
                  </a:lnTo>
                  <a:cubicBezTo>
                    <a:pt x="55880" y="1722551"/>
                    <a:pt x="0" y="1666671"/>
                    <a:pt x="0" y="159809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598091"/>
                  </a:lnTo>
                  <a:cubicBezTo>
                    <a:pt x="5727205" y="1666671"/>
                    <a:pt x="5671325" y="1722551"/>
                    <a:pt x="5602745" y="1722551"/>
                  </a:cubicBezTo>
                  <a:close/>
                </a:path>
              </a:pathLst>
            </a:custGeom>
            <a:solidFill>
              <a:srgbClr val="D5EDFC"/>
            </a:solidFill>
          </p:spPr>
        </p:sp>
      </p:grpSp>
      <p:sp>
        <p:nvSpPr>
          <p:cNvPr id="34" name="TextBox 34"/>
          <p:cNvSpPr txBox="1"/>
          <p:nvPr/>
        </p:nvSpPr>
        <p:spPr>
          <a:xfrm>
            <a:off x="1678559" y="3312432"/>
            <a:ext cx="7150882" cy="1253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600">
                <a:solidFill>
                  <a:srgbClr val="002F42"/>
                </a:solidFill>
                <a:latin typeface="Muli Regular Bold"/>
              </a:rPr>
              <a:t>100%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599">
                <a:solidFill>
                  <a:srgbClr val="002F42"/>
                </a:solidFill>
                <a:latin typeface="Muli Regular Bold"/>
              </a:rPr>
              <a:t>(SETUJU)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678559" y="5077161"/>
            <a:ext cx="7150882" cy="1451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002F42"/>
                </a:solidFill>
                <a:latin typeface="Muli Regular"/>
              </a:rPr>
              <a:t>Apakah dengan adanya fitur catatan penghargaan berguna untuk memonitoring prestasi siswa?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572287" y="-1835807"/>
            <a:ext cx="13807118" cy="1280296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68685" y="3012742"/>
            <a:ext cx="6181520" cy="1548440"/>
            <a:chOff x="0" y="0"/>
            <a:chExt cx="5727205" cy="14346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27205" cy="1434637"/>
            </a:xfrm>
            <a:custGeom>
              <a:avLst/>
              <a:gdLst/>
              <a:ahLst/>
              <a:cxnLst/>
              <a:rect l="l" t="t" r="r" b="b"/>
              <a:pathLst>
                <a:path w="5727205" h="1434637">
                  <a:moveTo>
                    <a:pt x="5602745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310177"/>
                  </a:lnTo>
                  <a:cubicBezTo>
                    <a:pt x="5727205" y="1378757"/>
                    <a:pt x="5671325" y="1434637"/>
                    <a:pt x="5602745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68685" y="4264027"/>
            <a:ext cx="6181520" cy="1859194"/>
            <a:chOff x="0" y="0"/>
            <a:chExt cx="5727205" cy="17225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27205" cy="1722551"/>
            </a:xfrm>
            <a:custGeom>
              <a:avLst/>
              <a:gdLst/>
              <a:ahLst/>
              <a:cxnLst/>
              <a:rect l="l" t="t" r="r" b="b"/>
              <a:pathLst>
                <a:path w="5727205" h="1722551">
                  <a:moveTo>
                    <a:pt x="5602745" y="1722551"/>
                  </a:moveTo>
                  <a:lnTo>
                    <a:pt x="124460" y="1722551"/>
                  </a:lnTo>
                  <a:cubicBezTo>
                    <a:pt x="55880" y="1722551"/>
                    <a:pt x="0" y="1666671"/>
                    <a:pt x="0" y="159809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598091"/>
                  </a:lnTo>
                  <a:cubicBezTo>
                    <a:pt x="5727205" y="1666671"/>
                    <a:pt x="5671325" y="1722551"/>
                    <a:pt x="5602745" y="1722551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831532" y="1128905"/>
            <a:ext cx="6427768" cy="7067673"/>
            <a:chOff x="0" y="0"/>
            <a:chExt cx="8570357" cy="9423565"/>
          </a:xfrm>
        </p:grpSpPr>
        <p:sp>
          <p:nvSpPr>
            <p:cNvPr id="8" name="TextBox 8"/>
            <p:cNvSpPr txBox="1"/>
            <p:nvPr/>
          </p:nvSpPr>
          <p:spPr>
            <a:xfrm>
              <a:off x="366157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STS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048018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TS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729879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RR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411740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093601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SS</a:t>
              </a:r>
            </a:p>
          </p:txBody>
        </p:sp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366157" y="163068"/>
              <a:ext cx="8204200" cy="8797201"/>
              <a:chOff x="0" y="0"/>
              <a:chExt cx="8204200" cy="8797201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-63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2F42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21929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2F42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43922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2F42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65915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2F42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87908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2F42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0" y="-4762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4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21516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3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43509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2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65502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1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8749576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366157" y="163068"/>
              <a:ext cx="8204200" cy="8797201"/>
              <a:chOff x="0" y="0"/>
              <a:chExt cx="8204200" cy="8797201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3363722" y="6591550"/>
                <a:ext cx="1476756" cy="2205650"/>
              </a:xfrm>
              <a:custGeom>
                <a:avLst/>
                <a:gdLst/>
                <a:ahLst/>
                <a:cxnLst/>
                <a:rect l="l" t="t" r="r" b="b"/>
                <a:pathLst>
                  <a:path w="1476756" h="2205650">
                    <a:moveTo>
                      <a:pt x="0" y="2205650"/>
                    </a:moveTo>
                    <a:lnTo>
                      <a:pt x="0" y="118141"/>
                    </a:lnTo>
                    <a:cubicBezTo>
                      <a:pt x="0" y="86808"/>
                      <a:pt x="12447" y="56759"/>
                      <a:pt x="34602" y="34603"/>
                    </a:cubicBezTo>
                    <a:cubicBezTo>
                      <a:pt x="56758" y="12447"/>
                      <a:pt x="86808" y="0"/>
                      <a:pt x="118141" y="0"/>
                    </a:cubicBezTo>
                    <a:lnTo>
                      <a:pt x="1358615" y="0"/>
                    </a:lnTo>
                    <a:cubicBezTo>
                      <a:pt x="1389948" y="0"/>
                      <a:pt x="1419998" y="12447"/>
                      <a:pt x="1442154" y="34603"/>
                    </a:cubicBezTo>
                    <a:cubicBezTo>
                      <a:pt x="1464309" y="56759"/>
                      <a:pt x="1476756" y="86808"/>
                      <a:pt x="1476756" y="118141"/>
                    </a:cubicBezTo>
                    <a:lnTo>
                      <a:pt x="1476756" y="2205650"/>
                    </a:lnTo>
                    <a:close/>
                  </a:path>
                </a:pathLst>
              </a:custGeom>
              <a:solidFill>
                <a:srgbClr val="FF1616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5045583" y="-6350"/>
                <a:ext cx="1476756" cy="8803550"/>
              </a:xfrm>
              <a:custGeom>
                <a:avLst/>
                <a:gdLst/>
                <a:ahLst/>
                <a:cxnLst/>
                <a:rect l="l" t="t" r="r" b="b"/>
                <a:pathLst>
                  <a:path w="1476756" h="8803550">
                    <a:moveTo>
                      <a:pt x="0" y="8803550"/>
                    </a:moveTo>
                    <a:lnTo>
                      <a:pt x="0" y="118140"/>
                    </a:lnTo>
                    <a:cubicBezTo>
                      <a:pt x="0" y="52893"/>
                      <a:pt x="52893" y="0"/>
                      <a:pt x="118141" y="0"/>
                    </a:cubicBezTo>
                    <a:lnTo>
                      <a:pt x="1358616" y="0"/>
                    </a:lnTo>
                    <a:cubicBezTo>
                      <a:pt x="1423863" y="0"/>
                      <a:pt x="1476756" y="52893"/>
                      <a:pt x="1476756" y="118140"/>
                    </a:cubicBezTo>
                    <a:lnTo>
                      <a:pt x="1476756" y="8803550"/>
                    </a:lnTo>
                    <a:close/>
                  </a:path>
                </a:pathLst>
              </a:custGeom>
              <a:solidFill>
                <a:srgbClr val="FF1616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</p:grpSp>
      </p:grpSp>
      <p:sp>
        <p:nvSpPr>
          <p:cNvPr id="30" name="TextBox 30"/>
          <p:cNvSpPr txBox="1"/>
          <p:nvPr/>
        </p:nvSpPr>
        <p:spPr>
          <a:xfrm>
            <a:off x="1429598" y="3228384"/>
            <a:ext cx="4952657" cy="85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0"/>
              </a:lnSpc>
            </a:pPr>
            <a:r>
              <a:rPr lang="en-US" sz="2493">
                <a:solidFill>
                  <a:srgbClr val="002F42"/>
                </a:solidFill>
                <a:latin typeface="Muli Regular Bold"/>
              </a:rPr>
              <a:t>80%</a:t>
            </a:r>
          </a:p>
          <a:p>
            <a:pPr algn="ctr">
              <a:lnSpc>
                <a:spcPts val="3490"/>
              </a:lnSpc>
              <a:spcBef>
                <a:spcPct val="0"/>
              </a:spcBef>
            </a:pPr>
            <a:r>
              <a:rPr lang="en-US" sz="2493">
                <a:solidFill>
                  <a:srgbClr val="002F42"/>
                </a:solidFill>
                <a:latin typeface="Muli Regular Bold"/>
              </a:rPr>
              <a:t>(SETUJU)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29598" y="4427906"/>
            <a:ext cx="4952657" cy="1020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  <a:spcBef>
                <a:spcPct val="0"/>
              </a:spcBef>
            </a:pPr>
            <a:r>
              <a:rPr lang="en-US" sz="1939">
                <a:solidFill>
                  <a:srgbClr val="FFFFFF"/>
                </a:solidFill>
                <a:latin typeface="Muli Regular"/>
              </a:rPr>
              <a:t>Apakah fitur catatan ekstrakurikuler bermanfaat dalam sebuah proses pemantauan prestasi?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210415" y="9077037"/>
            <a:ext cx="4884019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2F42"/>
                </a:solidFill>
                <a:latin typeface="Space Mono"/>
              </a:rPr>
              <a:t>TUGAS AKHIR - UBAYA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3291495" y="6379104"/>
            <a:ext cx="6181520" cy="1548440"/>
            <a:chOff x="0" y="0"/>
            <a:chExt cx="5727205" cy="143463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727205" cy="1434637"/>
            </a:xfrm>
            <a:custGeom>
              <a:avLst/>
              <a:gdLst/>
              <a:ahLst/>
              <a:cxnLst/>
              <a:rect l="l" t="t" r="r" b="b"/>
              <a:pathLst>
                <a:path w="5727205" h="1434637">
                  <a:moveTo>
                    <a:pt x="5602745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310177"/>
                  </a:lnTo>
                  <a:cubicBezTo>
                    <a:pt x="5727205" y="1378757"/>
                    <a:pt x="5671325" y="1434637"/>
                    <a:pt x="5602745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3291495" y="7630389"/>
            <a:ext cx="6181520" cy="1859194"/>
            <a:chOff x="0" y="0"/>
            <a:chExt cx="5727205" cy="1722551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727205" cy="1722551"/>
            </a:xfrm>
            <a:custGeom>
              <a:avLst/>
              <a:gdLst/>
              <a:ahLst/>
              <a:cxnLst/>
              <a:rect l="l" t="t" r="r" b="b"/>
              <a:pathLst>
                <a:path w="5727205" h="1722551">
                  <a:moveTo>
                    <a:pt x="5602745" y="1722551"/>
                  </a:moveTo>
                  <a:lnTo>
                    <a:pt x="124460" y="1722551"/>
                  </a:lnTo>
                  <a:cubicBezTo>
                    <a:pt x="55880" y="1722551"/>
                    <a:pt x="0" y="1666671"/>
                    <a:pt x="0" y="159809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598091"/>
                  </a:lnTo>
                  <a:cubicBezTo>
                    <a:pt x="5727205" y="1666671"/>
                    <a:pt x="5671325" y="1722551"/>
                    <a:pt x="5602745" y="1722551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sp>
        <p:nvSpPr>
          <p:cNvPr id="37" name="TextBox 37"/>
          <p:cNvSpPr txBox="1"/>
          <p:nvPr/>
        </p:nvSpPr>
        <p:spPr>
          <a:xfrm>
            <a:off x="3852409" y="6594746"/>
            <a:ext cx="4952657" cy="85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0"/>
              </a:lnSpc>
            </a:pPr>
            <a:r>
              <a:rPr lang="en-US" sz="2493">
                <a:solidFill>
                  <a:srgbClr val="002F42"/>
                </a:solidFill>
                <a:latin typeface="Muli Regular Bold"/>
              </a:rPr>
              <a:t>20%</a:t>
            </a:r>
          </a:p>
          <a:p>
            <a:pPr algn="ctr">
              <a:lnSpc>
                <a:spcPts val="3490"/>
              </a:lnSpc>
              <a:spcBef>
                <a:spcPct val="0"/>
              </a:spcBef>
            </a:pPr>
            <a:r>
              <a:rPr lang="en-US" sz="2493">
                <a:solidFill>
                  <a:srgbClr val="002F42"/>
                </a:solidFill>
                <a:latin typeface="Muli Regular Bold"/>
              </a:rPr>
              <a:t>(RAGU-RAGU)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959445" y="7879920"/>
            <a:ext cx="4952657" cy="1020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  <a:spcBef>
                <a:spcPct val="0"/>
              </a:spcBef>
            </a:pPr>
            <a:r>
              <a:rPr lang="en-US" sz="1939">
                <a:solidFill>
                  <a:srgbClr val="FFFFFF"/>
                </a:solidFill>
                <a:latin typeface="Muli Regular"/>
              </a:rPr>
              <a:t>Apakah fitur catatan ekstrakurikuler bermanfaat dalam sebuah proses pemantauan prestasi?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19892" y="1760497"/>
            <a:ext cx="6068260" cy="3927731"/>
            <a:chOff x="0" y="0"/>
            <a:chExt cx="1923367" cy="12449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23367" cy="1244915"/>
            </a:xfrm>
            <a:custGeom>
              <a:avLst/>
              <a:gdLst/>
              <a:ahLst/>
              <a:cxnLst/>
              <a:rect l="l" t="t" r="r" b="b"/>
              <a:pathLst>
                <a:path w="1923367" h="1244915">
                  <a:moveTo>
                    <a:pt x="1798906" y="1244915"/>
                  </a:moveTo>
                  <a:lnTo>
                    <a:pt x="124460" y="1244915"/>
                  </a:lnTo>
                  <a:cubicBezTo>
                    <a:pt x="55880" y="1244915"/>
                    <a:pt x="0" y="1189034"/>
                    <a:pt x="0" y="112045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98907" y="0"/>
                  </a:lnTo>
                  <a:cubicBezTo>
                    <a:pt x="1867487" y="0"/>
                    <a:pt x="1923367" y="55880"/>
                    <a:pt x="1923367" y="124460"/>
                  </a:cubicBezTo>
                  <a:lnTo>
                    <a:pt x="1923367" y="1120455"/>
                  </a:lnTo>
                  <a:cubicBezTo>
                    <a:pt x="1923367" y="1189035"/>
                    <a:pt x="1867487" y="1244915"/>
                    <a:pt x="1798907" y="1244915"/>
                  </a:cubicBezTo>
                  <a:close/>
                </a:path>
              </a:pathLst>
            </a:custGeom>
            <a:solidFill>
              <a:srgbClr val="D5EDFC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613134" y="1028700"/>
            <a:ext cx="2141685" cy="199176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428139" y="1722733"/>
            <a:ext cx="8276967" cy="715957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01184" y="2511098"/>
            <a:ext cx="8225171" cy="1460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just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Muli Regular"/>
              </a:rPr>
              <a:t>Sistem mampu memberikan informasi rincian penilaian akademik siswa berdasarkan komponen penilian yang ada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1184" y="872295"/>
            <a:ext cx="6060871" cy="1013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FFFFFF"/>
                </a:solidFill>
                <a:latin typeface="Muli Bold"/>
              </a:rPr>
              <a:t>KESIMPULAN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117615" y="7578487"/>
            <a:ext cx="2141685" cy="199176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808129" y="9210675"/>
            <a:ext cx="4884019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Space Mono"/>
              </a:rPr>
              <a:t>TUGAS AKHIR - UBAYA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1184" y="4711677"/>
            <a:ext cx="7826955" cy="2944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just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Muli Regular"/>
              </a:rPr>
              <a:t>Sistem memberikan informasi pencapaian siswa mengenai prestasi yang dimiliki, sebagai warning mengenai kehadiran, dan memberikan informasi tentang nilai sikap/karakter yang terkait dengan pelanggaran.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1184" y="8109638"/>
            <a:ext cx="8225171" cy="1460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Muli Regular"/>
              </a:rPr>
              <a:t>Sistem berhasil menjadi penghubung antara sekolah dengan orang tua mengenai perkembangan peserta didik.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19892" y="1760497"/>
            <a:ext cx="6068260" cy="3927731"/>
            <a:chOff x="0" y="0"/>
            <a:chExt cx="1923367" cy="12449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23367" cy="1244915"/>
            </a:xfrm>
            <a:custGeom>
              <a:avLst/>
              <a:gdLst/>
              <a:ahLst/>
              <a:cxnLst/>
              <a:rect l="l" t="t" r="r" b="b"/>
              <a:pathLst>
                <a:path w="1923367" h="1244915">
                  <a:moveTo>
                    <a:pt x="1798906" y="1244915"/>
                  </a:moveTo>
                  <a:lnTo>
                    <a:pt x="124460" y="1244915"/>
                  </a:lnTo>
                  <a:cubicBezTo>
                    <a:pt x="55880" y="1244915"/>
                    <a:pt x="0" y="1189034"/>
                    <a:pt x="0" y="112045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98907" y="0"/>
                  </a:lnTo>
                  <a:cubicBezTo>
                    <a:pt x="1867487" y="0"/>
                    <a:pt x="1923367" y="55880"/>
                    <a:pt x="1923367" y="124460"/>
                  </a:cubicBezTo>
                  <a:lnTo>
                    <a:pt x="1923367" y="1120455"/>
                  </a:lnTo>
                  <a:cubicBezTo>
                    <a:pt x="1923367" y="1189035"/>
                    <a:pt x="1867487" y="1244915"/>
                    <a:pt x="1798907" y="1244915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613134" y="1028700"/>
            <a:ext cx="2141685" cy="199176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428139" y="1722733"/>
            <a:ext cx="8276967" cy="715957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01184" y="2266346"/>
            <a:ext cx="8225171" cy="1463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just">
              <a:lnSpc>
                <a:spcPts val="3920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Adanya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fitur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notifikasi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kepada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orang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tua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siswa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melalui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email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ketika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siswa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melakukan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pelanggaran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pada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batas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poin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tertentu</a:t>
            </a:r>
            <a:endParaRPr lang="en-US" sz="2800" dirty="0">
              <a:solidFill>
                <a:srgbClr val="000000"/>
              </a:solidFill>
              <a:latin typeface="Muli Regular" panose="020B0604020202020204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01184" y="872295"/>
            <a:ext cx="6060871" cy="1013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002F42"/>
                </a:solidFill>
                <a:latin typeface="Muli Bold"/>
              </a:rPr>
              <a:t>SARAN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117615" y="7578487"/>
            <a:ext cx="2141685" cy="199176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808129" y="9210675"/>
            <a:ext cx="4884019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2F42"/>
                </a:solidFill>
                <a:latin typeface="Space Mono"/>
              </a:rPr>
              <a:t>TUGAS AKHIR - UBAYA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1184" y="4065827"/>
            <a:ext cx="8225171" cy="196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Memberikan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peringatan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mengenai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ketidakhadiran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dalam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bentuk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email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kepada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wali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siswa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maupun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siswa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sendiri</a:t>
            </a:r>
            <a:endParaRPr lang="en-US" sz="2800" dirty="0">
              <a:solidFill>
                <a:srgbClr val="000000"/>
              </a:solidFill>
              <a:latin typeface="Muli Regular" panose="020B0604020202020204" charset="0"/>
            </a:endParaRPr>
          </a:p>
          <a:p>
            <a:pPr algn="just">
              <a:lnSpc>
                <a:spcPts val="3920"/>
              </a:lnSpc>
            </a:pPr>
            <a:endParaRPr lang="en-US" sz="930" dirty="0">
              <a:solidFill>
                <a:srgbClr val="000000"/>
              </a:solidFill>
              <a:latin typeface="Arim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01184" y="5792846"/>
            <a:ext cx="8225171" cy="2459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Memberikan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notifikasi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melalui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email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terkait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nilai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siswa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baik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terhadap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orang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tua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siswa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maupun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guru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ketika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siswa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mengalami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kegagalan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(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nilai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dibawah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kkm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)</a:t>
            </a:r>
          </a:p>
          <a:p>
            <a:pPr algn="just">
              <a:lnSpc>
                <a:spcPts val="3920"/>
              </a:lnSpc>
            </a:pPr>
            <a:endParaRPr lang="en-US" sz="2800" dirty="0">
              <a:solidFill>
                <a:srgbClr val="000000"/>
              </a:solidFill>
              <a:latin typeface="Muli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01184" y="8195244"/>
            <a:ext cx="8225171" cy="1470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Memberikan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fitur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report/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rapor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belajar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siswa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setiap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tahun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ajaran</a:t>
            </a:r>
            <a:endParaRPr lang="en-US" sz="2800" dirty="0">
              <a:solidFill>
                <a:srgbClr val="000000"/>
              </a:solidFill>
              <a:latin typeface="Muli Regular"/>
            </a:endParaRPr>
          </a:p>
          <a:p>
            <a:pPr algn="just">
              <a:lnSpc>
                <a:spcPts val="3920"/>
              </a:lnSpc>
            </a:pPr>
            <a:endParaRPr lang="en-US" sz="2800" dirty="0">
              <a:solidFill>
                <a:srgbClr val="000000"/>
              </a:solidFill>
              <a:latin typeface="Muli Regular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52543" y="632486"/>
            <a:ext cx="2114947" cy="1966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144353" y="7687614"/>
            <a:ext cx="2114947" cy="1966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8845754"/>
            <a:ext cx="4406779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Space Mono"/>
              </a:rPr>
              <a:t>TUGAS AKHIR - UBAYA</a:t>
            </a:r>
          </a:p>
        </p:txBody>
      </p:sp>
      <p:grpSp>
        <p:nvGrpSpPr>
          <p:cNvPr id="5" name="Group 5"/>
          <p:cNvGrpSpPr/>
          <p:nvPr/>
        </p:nvGrpSpPr>
        <p:grpSpPr>
          <a:xfrm rot="-5400000">
            <a:off x="10789149" y="2173002"/>
            <a:ext cx="7417275" cy="4800891"/>
            <a:chOff x="0" y="0"/>
            <a:chExt cx="1923367" cy="124491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23367" cy="1244915"/>
            </a:xfrm>
            <a:custGeom>
              <a:avLst/>
              <a:gdLst/>
              <a:ahLst/>
              <a:cxnLst/>
              <a:rect l="l" t="t" r="r" b="b"/>
              <a:pathLst>
                <a:path w="1923367" h="1244915">
                  <a:moveTo>
                    <a:pt x="1798906" y="1244915"/>
                  </a:moveTo>
                  <a:lnTo>
                    <a:pt x="124460" y="1244915"/>
                  </a:lnTo>
                  <a:cubicBezTo>
                    <a:pt x="55880" y="1244915"/>
                    <a:pt x="0" y="1189034"/>
                    <a:pt x="0" y="112045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98907" y="0"/>
                  </a:lnTo>
                  <a:cubicBezTo>
                    <a:pt x="1867487" y="0"/>
                    <a:pt x="1923367" y="55880"/>
                    <a:pt x="1923367" y="124460"/>
                  </a:cubicBezTo>
                  <a:lnTo>
                    <a:pt x="1923367" y="1120455"/>
                  </a:lnTo>
                  <a:cubicBezTo>
                    <a:pt x="1923367" y="1189035"/>
                    <a:pt x="1867487" y="1244915"/>
                    <a:pt x="1798907" y="1244915"/>
                  </a:cubicBezTo>
                  <a:close/>
                </a:path>
              </a:pathLst>
            </a:custGeom>
            <a:solidFill>
              <a:srgbClr val="D5EDFC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028700" y="1104900"/>
            <a:ext cx="6485085" cy="1018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FFFFFF"/>
                </a:solidFill>
                <a:latin typeface="Muli Bold"/>
              </a:rPr>
              <a:t>TERIMA KASIH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980460"/>
            <a:ext cx="6485085" cy="52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Muli Regular"/>
              </a:rPr>
              <a:t>0857 3377 0050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835601"/>
            <a:ext cx="6485085" cy="52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Muli Regular"/>
              </a:rPr>
              <a:t>dnielzlukhu@gmail.com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690743"/>
            <a:ext cx="6485085" cy="52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Muli Regular"/>
              </a:rPr>
              <a:t>@dnielzlukhu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930703" y="2157943"/>
            <a:ext cx="8073573" cy="68625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-5400000">
            <a:off x="412286" y="6724119"/>
            <a:ext cx="3078870" cy="405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6"/>
              </a:lnSpc>
              <a:spcBef>
                <a:spcPct val="0"/>
              </a:spcBef>
            </a:pPr>
            <a:r>
              <a:rPr lang="en-US" sz="2419">
                <a:solidFill>
                  <a:srgbClr val="0048CD"/>
                </a:solidFill>
                <a:latin typeface="Space Mono"/>
              </a:rPr>
              <a:t>PITCH DECK V 1.0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90773" y="561884"/>
            <a:ext cx="9283446" cy="7931446"/>
            <a:chOff x="0" y="0"/>
            <a:chExt cx="3807918" cy="32533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07919" cy="3253350"/>
            </a:xfrm>
            <a:custGeom>
              <a:avLst/>
              <a:gdLst/>
              <a:ahLst/>
              <a:cxnLst/>
              <a:rect l="l" t="t" r="r" b="b"/>
              <a:pathLst>
                <a:path w="3807919" h="3253350">
                  <a:moveTo>
                    <a:pt x="3683458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28890"/>
                  </a:lnTo>
                  <a:cubicBezTo>
                    <a:pt x="3807919" y="3197470"/>
                    <a:pt x="3752038" y="3253350"/>
                    <a:pt x="3683458" y="325335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111743" y="561884"/>
            <a:ext cx="14927879" cy="8696416"/>
            <a:chOff x="0" y="0"/>
            <a:chExt cx="6123173" cy="35671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123173" cy="3567128"/>
            </a:xfrm>
            <a:custGeom>
              <a:avLst/>
              <a:gdLst/>
              <a:ahLst/>
              <a:cxnLst/>
              <a:rect l="l" t="t" r="r" b="b"/>
              <a:pathLst>
                <a:path w="6123173" h="3567128">
                  <a:moveTo>
                    <a:pt x="5998713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998713" y="0"/>
                  </a:lnTo>
                  <a:cubicBezTo>
                    <a:pt x="6067293" y="0"/>
                    <a:pt x="6123173" y="55880"/>
                    <a:pt x="6123173" y="124460"/>
                  </a:cubicBezTo>
                  <a:lnTo>
                    <a:pt x="6123173" y="3442668"/>
                  </a:lnTo>
                  <a:cubicBezTo>
                    <a:pt x="6123173" y="3511248"/>
                    <a:pt x="6067293" y="3567128"/>
                    <a:pt x="5998713" y="356712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/>
          <p:nvPr/>
        </p:nvSpPr>
        <p:spPr>
          <a:xfrm rot="-5400000">
            <a:off x="-1523470" y="4467908"/>
            <a:ext cx="6823236" cy="405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6"/>
              </a:lnSpc>
              <a:spcBef>
                <a:spcPct val="0"/>
              </a:spcBef>
            </a:pPr>
            <a:r>
              <a:rPr lang="en-US" sz="2419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040225" y="1709856"/>
            <a:ext cx="12731721" cy="5686888"/>
            <a:chOff x="0" y="0"/>
            <a:chExt cx="16975628" cy="7582517"/>
          </a:xfrm>
        </p:grpSpPr>
        <p:sp>
          <p:nvSpPr>
            <p:cNvPr id="9" name="TextBox 9"/>
            <p:cNvSpPr txBox="1"/>
            <p:nvPr/>
          </p:nvSpPr>
          <p:spPr>
            <a:xfrm>
              <a:off x="0" y="898552"/>
              <a:ext cx="16975628" cy="626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87"/>
                </a:lnSpc>
                <a:spcBef>
                  <a:spcPct val="0"/>
                </a:spcBef>
              </a:pPr>
              <a:r>
                <a:rPr lang="en-US" sz="2847">
                  <a:solidFill>
                    <a:srgbClr val="000000"/>
                  </a:solidFill>
                  <a:latin typeface="Muli Regular"/>
                </a:rPr>
                <a:t>Minimnya peran orang tua dalam memantau perkembangan anak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16975628" cy="818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26"/>
                </a:lnSpc>
                <a:spcBef>
                  <a:spcPct val="0"/>
                </a:spcBef>
              </a:pPr>
              <a:r>
                <a:rPr lang="en-US" sz="3661">
                  <a:solidFill>
                    <a:srgbClr val="002F42"/>
                  </a:solidFill>
                  <a:latin typeface="Muli Bold"/>
                </a:rPr>
                <a:t>Latar Belakang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914655"/>
              <a:ext cx="16975628" cy="13014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87"/>
                </a:lnSpc>
              </a:pPr>
              <a:r>
                <a:rPr lang="en-US" sz="2847">
                  <a:solidFill>
                    <a:srgbClr val="000000"/>
                  </a:solidFill>
                  <a:latin typeface="Muli Regular"/>
                </a:rPr>
                <a:t>Bagaimana membantu proses monitoring prestasi anak di sekolah sebagai</a:t>
              </a:r>
            </a:p>
            <a:p>
              <a:pPr>
                <a:lnSpc>
                  <a:spcPts val="3987"/>
                </a:lnSpc>
                <a:spcBef>
                  <a:spcPct val="0"/>
                </a:spcBef>
              </a:pPr>
              <a:r>
                <a:rPr lang="en-US" sz="2847">
                  <a:solidFill>
                    <a:srgbClr val="000000"/>
                  </a:solidFill>
                  <a:latin typeface="Muli Regular"/>
                </a:rPr>
                <a:t>siswa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39903"/>
              <a:ext cx="16975628" cy="818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26"/>
                </a:lnSpc>
                <a:spcBef>
                  <a:spcPct val="0"/>
                </a:spcBef>
              </a:pPr>
              <a:r>
                <a:rPr lang="en-US" sz="3661">
                  <a:solidFill>
                    <a:srgbClr val="002F42"/>
                  </a:solidFill>
                  <a:latin typeface="Muli Bold"/>
                </a:rPr>
                <a:t>Rumusan Masalah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605904"/>
              <a:ext cx="16975628" cy="19766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87"/>
                </a:lnSpc>
                <a:spcBef>
                  <a:spcPct val="0"/>
                </a:spcBef>
              </a:pPr>
              <a:r>
                <a:rPr lang="en-US" sz="2847">
                  <a:solidFill>
                    <a:srgbClr val="000000"/>
                  </a:solidFill>
                  <a:latin typeface="Muli Regular"/>
                </a:rPr>
                <a:t>Membuat sistem monitoring prestasi siswa yang dapat membantu orang tua, guru memantau prestasi siswa di sekolah, serta menjadi bahan evaluasi dalam mengajar dan mendidik siswa.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631152"/>
              <a:ext cx="16975628" cy="818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26"/>
                </a:lnSpc>
                <a:spcBef>
                  <a:spcPct val="0"/>
                </a:spcBef>
              </a:pPr>
              <a:r>
                <a:rPr lang="en-US" sz="3661">
                  <a:solidFill>
                    <a:srgbClr val="002F42"/>
                  </a:solidFill>
                  <a:latin typeface="Muli Bold"/>
                </a:rPr>
                <a:t>Tujuan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83772" y="2236580"/>
            <a:ext cx="6480487" cy="3791512"/>
            <a:chOff x="0" y="0"/>
            <a:chExt cx="1923367" cy="11252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23367" cy="1125297"/>
            </a:xfrm>
            <a:custGeom>
              <a:avLst/>
              <a:gdLst/>
              <a:ahLst/>
              <a:cxnLst/>
              <a:rect l="l" t="t" r="r" b="b"/>
              <a:pathLst>
                <a:path w="1923367" h="1125297">
                  <a:moveTo>
                    <a:pt x="1798906" y="1125296"/>
                  </a:moveTo>
                  <a:lnTo>
                    <a:pt x="124460" y="1125296"/>
                  </a:lnTo>
                  <a:cubicBezTo>
                    <a:pt x="55880" y="1125296"/>
                    <a:pt x="0" y="1069416"/>
                    <a:pt x="0" y="100083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98907" y="0"/>
                  </a:lnTo>
                  <a:cubicBezTo>
                    <a:pt x="1867487" y="0"/>
                    <a:pt x="1923367" y="55880"/>
                    <a:pt x="1923367" y="124460"/>
                  </a:cubicBezTo>
                  <a:lnTo>
                    <a:pt x="1923367" y="1000836"/>
                  </a:lnTo>
                  <a:cubicBezTo>
                    <a:pt x="1923367" y="1069417"/>
                    <a:pt x="1867487" y="1125297"/>
                    <a:pt x="1798907" y="1125297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25204" y="1028700"/>
            <a:ext cx="1978908" cy="184038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920235" y="7417916"/>
            <a:ext cx="1978908" cy="184038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34783" y="2414747"/>
            <a:ext cx="6577682" cy="5724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14"/>
              </a:lnSpc>
            </a:pPr>
            <a:r>
              <a:rPr lang="en-US" sz="2875" spc="356" dirty="0">
                <a:solidFill>
                  <a:srgbClr val="000000"/>
                </a:solidFill>
                <a:ea typeface="Muli Regular"/>
              </a:rPr>
              <a:t>■</a:t>
            </a:r>
            <a:r>
              <a:rPr lang="en-US" sz="2875" spc="356" dirty="0" err="1">
                <a:solidFill>
                  <a:srgbClr val="000000"/>
                </a:solidFill>
                <a:ea typeface="Muli Regular"/>
              </a:rPr>
              <a:t>Institusi</a:t>
            </a:r>
            <a:r>
              <a:rPr lang="en-US" sz="2875" spc="356" dirty="0">
                <a:solidFill>
                  <a:srgbClr val="000000"/>
                </a:solidFill>
                <a:ea typeface="Muli Regular"/>
              </a:rPr>
              <a:t> </a:t>
            </a:r>
            <a:r>
              <a:rPr lang="en-US" sz="2875" spc="356" dirty="0" err="1">
                <a:solidFill>
                  <a:srgbClr val="000000"/>
                </a:solidFill>
                <a:ea typeface="Muli Regular"/>
              </a:rPr>
              <a:t>pendidikan</a:t>
            </a:r>
            <a:r>
              <a:rPr lang="en-US" sz="2875" spc="356" dirty="0">
                <a:solidFill>
                  <a:srgbClr val="000000"/>
                </a:solidFill>
                <a:ea typeface="Muli Regular"/>
              </a:rPr>
              <a:t> </a:t>
            </a:r>
            <a:r>
              <a:rPr lang="en-US" sz="2875" spc="356" dirty="0" err="1">
                <a:solidFill>
                  <a:srgbClr val="000000"/>
                </a:solidFill>
                <a:ea typeface="Muli Regular"/>
              </a:rPr>
              <a:t>atau</a:t>
            </a:r>
            <a:r>
              <a:rPr lang="en-US" sz="2875" spc="356" dirty="0">
                <a:solidFill>
                  <a:srgbClr val="000000"/>
                </a:solidFill>
                <a:ea typeface="Muli Regular"/>
              </a:rPr>
              <a:t> </a:t>
            </a:r>
            <a:r>
              <a:rPr lang="en-US" sz="2875" spc="356" dirty="0" err="1">
                <a:solidFill>
                  <a:srgbClr val="000000"/>
                </a:solidFill>
                <a:ea typeface="Muli Regular"/>
              </a:rPr>
              <a:t>sekolah</a:t>
            </a:r>
            <a:r>
              <a:rPr lang="en-US" sz="2875" spc="356" dirty="0">
                <a:solidFill>
                  <a:srgbClr val="000000"/>
                </a:solidFill>
                <a:ea typeface="Muli Regular"/>
              </a:rPr>
              <a:t> </a:t>
            </a:r>
            <a:r>
              <a:rPr lang="en-US" sz="2875" spc="356" dirty="0" err="1">
                <a:solidFill>
                  <a:srgbClr val="000000"/>
                </a:solidFill>
                <a:ea typeface="Muli Regular"/>
              </a:rPr>
              <a:t>sebagai</a:t>
            </a:r>
            <a:r>
              <a:rPr lang="en-US" sz="2875" spc="356" dirty="0">
                <a:solidFill>
                  <a:srgbClr val="000000"/>
                </a:solidFill>
                <a:ea typeface="Muli Regular"/>
              </a:rPr>
              <a:t> </a:t>
            </a:r>
            <a:r>
              <a:rPr lang="en-US" sz="2875" spc="356" dirty="0" err="1">
                <a:solidFill>
                  <a:srgbClr val="000000"/>
                </a:solidFill>
                <a:ea typeface="Muli Regular"/>
              </a:rPr>
              <a:t>alat</a:t>
            </a:r>
            <a:r>
              <a:rPr lang="en-US" sz="2875" spc="356" dirty="0">
                <a:solidFill>
                  <a:srgbClr val="000000"/>
                </a:solidFill>
                <a:ea typeface="Muli Regular"/>
              </a:rPr>
              <a:t> </a:t>
            </a:r>
            <a:r>
              <a:rPr lang="en-US" sz="2875" spc="356" dirty="0" err="1">
                <a:solidFill>
                  <a:srgbClr val="000000"/>
                </a:solidFill>
                <a:ea typeface="Muli Regular"/>
              </a:rPr>
              <a:t>tolak</a:t>
            </a:r>
            <a:r>
              <a:rPr lang="en-US" sz="2875" spc="356" dirty="0">
                <a:solidFill>
                  <a:srgbClr val="000000"/>
                </a:solidFill>
                <a:ea typeface="Muli Regular"/>
              </a:rPr>
              <a:t> </a:t>
            </a:r>
            <a:r>
              <a:rPr lang="en-US" sz="2875" spc="356" dirty="0" err="1">
                <a:solidFill>
                  <a:srgbClr val="000000"/>
                </a:solidFill>
                <a:ea typeface="Muli Regular"/>
              </a:rPr>
              <a:t>ukur</a:t>
            </a:r>
            <a:r>
              <a:rPr lang="en-US" sz="2875" spc="356" dirty="0">
                <a:solidFill>
                  <a:srgbClr val="000000"/>
                </a:solidFill>
                <a:ea typeface="Muli Regular"/>
              </a:rPr>
              <a:t> </a:t>
            </a:r>
            <a:r>
              <a:rPr lang="en-US" sz="2875" spc="356" dirty="0" err="1">
                <a:solidFill>
                  <a:srgbClr val="000000"/>
                </a:solidFill>
                <a:ea typeface="Muli Regular"/>
              </a:rPr>
              <a:t>keberhasilan</a:t>
            </a:r>
            <a:r>
              <a:rPr lang="en-US" sz="2875" spc="356" dirty="0">
                <a:solidFill>
                  <a:srgbClr val="000000"/>
                </a:solidFill>
                <a:ea typeface="Muli Regular"/>
              </a:rPr>
              <a:t> </a:t>
            </a:r>
            <a:r>
              <a:rPr lang="en-US" sz="2875" spc="356" dirty="0" err="1">
                <a:solidFill>
                  <a:srgbClr val="000000"/>
                </a:solidFill>
                <a:ea typeface="Muli Regular"/>
              </a:rPr>
              <a:t>institusi</a:t>
            </a:r>
            <a:r>
              <a:rPr lang="en-US" sz="2875" spc="356" dirty="0">
                <a:solidFill>
                  <a:srgbClr val="000000"/>
                </a:solidFill>
                <a:ea typeface="Muli Regular"/>
              </a:rPr>
              <a:t> </a:t>
            </a:r>
            <a:r>
              <a:rPr lang="en-US" sz="2875" spc="356" dirty="0" err="1">
                <a:solidFill>
                  <a:srgbClr val="000000"/>
                </a:solidFill>
                <a:ea typeface="Muli Regular"/>
              </a:rPr>
              <a:t>dalam</a:t>
            </a:r>
            <a:r>
              <a:rPr lang="en-US" sz="2875" spc="356" dirty="0">
                <a:solidFill>
                  <a:srgbClr val="000000"/>
                </a:solidFill>
                <a:ea typeface="Muli Regular"/>
              </a:rPr>
              <a:t> </a:t>
            </a:r>
            <a:r>
              <a:rPr lang="en-US" sz="2875" spc="356" dirty="0" err="1">
                <a:solidFill>
                  <a:srgbClr val="000000"/>
                </a:solidFill>
                <a:ea typeface="Muli Regular"/>
              </a:rPr>
              <a:t>mendidik</a:t>
            </a:r>
            <a:r>
              <a:rPr lang="en-US" sz="2875" spc="356" dirty="0">
                <a:solidFill>
                  <a:srgbClr val="000000"/>
                </a:solidFill>
                <a:ea typeface="Muli Regular"/>
              </a:rPr>
              <a:t> </a:t>
            </a:r>
            <a:r>
              <a:rPr lang="en-US" sz="2875" spc="356" dirty="0" err="1">
                <a:solidFill>
                  <a:srgbClr val="000000"/>
                </a:solidFill>
                <a:ea typeface="Muli Regular"/>
              </a:rPr>
              <a:t>siswanya</a:t>
            </a:r>
            <a:endParaRPr lang="en-US" sz="2875" spc="356" dirty="0">
              <a:solidFill>
                <a:srgbClr val="000000"/>
              </a:solidFill>
              <a:ea typeface="Muli Regular"/>
            </a:endParaRPr>
          </a:p>
          <a:p>
            <a:pPr algn="just">
              <a:lnSpc>
                <a:spcPts val="4514"/>
              </a:lnSpc>
            </a:pPr>
            <a:endParaRPr lang="en-US" sz="2875" spc="356" dirty="0">
              <a:solidFill>
                <a:srgbClr val="000000"/>
              </a:solidFill>
              <a:ea typeface="Muli Regular"/>
            </a:endParaRPr>
          </a:p>
          <a:p>
            <a:pPr algn="just">
              <a:lnSpc>
                <a:spcPts val="4514"/>
              </a:lnSpc>
            </a:pPr>
            <a:r>
              <a:rPr lang="en-US" sz="2880" spc="118" dirty="0">
                <a:solidFill>
                  <a:srgbClr val="000000"/>
                </a:solidFill>
                <a:ea typeface="Arimo"/>
              </a:rPr>
              <a:t>■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Bagi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orang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tua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siswa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dalam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memonitor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kegiatan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anak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selama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di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sekolah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dan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menjadi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bahan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evaluasi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orang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tua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dalam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mendidik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dan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mendukung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keberhasilan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anak</a:t>
            </a:r>
            <a:endParaRPr lang="en-US" sz="2880" spc="118" dirty="0">
              <a:solidFill>
                <a:srgbClr val="000000"/>
              </a:solidFill>
              <a:ea typeface="Arim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34783" y="1095375"/>
            <a:ext cx="6975072" cy="1124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24"/>
              </a:lnSpc>
            </a:pPr>
            <a:r>
              <a:rPr lang="en-US" sz="7840" spc="-78">
                <a:solidFill>
                  <a:srgbClr val="002F42"/>
                </a:solidFill>
                <a:latin typeface="Muli Bold"/>
              </a:rPr>
              <a:t>MANFAAT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4783" y="9028214"/>
            <a:ext cx="5043100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574492" y="3174529"/>
            <a:ext cx="218527" cy="21852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617688" y="4226775"/>
            <a:ext cx="160064" cy="1600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144000" y="1510746"/>
            <a:ext cx="7224722" cy="682736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93695" y="7886286"/>
            <a:ext cx="2123923" cy="19752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456768" y="567901"/>
            <a:ext cx="2123923" cy="197524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792344" y="851013"/>
            <a:ext cx="6466956" cy="8407287"/>
            <a:chOff x="0" y="0"/>
            <a:chExt cx="2673718" cy="34759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73718" cy="3475935"/>
            </a:xfrm>
            <a:custGeom>
              <a:avLst/>
              <a:gdLst/>
              <a:ahLst/>
              <a:cxnLst/>
              <a:rect l="l" t="t" r="r" b="b"/>
              <a:pathLst>
                <a:path w="2673718" h="3475935">
                  <a:moveTo>
                    <a:pt x="2549258" y="3475935"/>
                  </a:moveTo>
                  <a:lnTo>
                    <a:pt x="124460" y="3475935"/>
                  </a:lnTo>
                  <a:cubicBezTo>
                    <a:pt x="55880" y="3475935"/>
                    <a:pt x="0" y="3420054"/>
                    <a:pt x="0" y="33514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49258" y="0"/>
                  </a:lnTo>
                  <a:cubicBezTo>
                    <a:pt x="2617838" y="0"/>
                    <a:pt x="2673718" y="55880"/>
                    <a:pt x="2673718" y="124460"/>
                  </a:cubicBezTo>
                  <a:lnTo>
                    <a:pt x="2673718" y="3351475"/>
                  </a:lnTo>
                  <a:cubicBezTo>
                    <a:pt x="2673718" y="3420055"/>
                    <a:pt x="2617838" y="3475935"/>
                    <a:pt x="2549258" y="347593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8700" y="3096315"/>
            <a:ext cx="9172730" cy="3946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13"/>
              </a:lnSpc>
            </a:pPr>
            <a:r>
              <a:rPr lang="en-US" sz="3320" spc="411" dirty="0">
                <a:solidFill>
                  <a:srgbClr val="FFFFFF"/>
                </a:solidFill>
                <a:ea typeface="Muli Regular"/>
              </a:rPr>
              <a:t>■ </a:t>
            </a:r>
            <a:r>
              <a:rPr lang="en-US" sz="3320" spc="411" dirty="0" err="1">
                <a:solidFill>
                  <a:srgbClr val="FFFFFF"/>
                </a:solidFill>
                <a:ea typeface="Muli Regular"/>
              </a:rPr>
              <a:t>Sistem</a:t>
            </a:r>
            <a:r>
              <a:rPr lang="en-US" sz="3320" spc="411" dirty="0">
                <a:solidFill>
                  <a:srgbClr val="FFFFFF"/>
                </a:solidFill>
                <a:ea typeface="Muli Regular"/>
              </a:rPr>
              <a:t> </a:t>
            </a:r>
            <a:r>
              <a:rPr lang="en-US" sz="3320" spc="411" dirty="0" err="1">
                <a:solidFill>
                  <a:srgbClr val="FFFFFF"/>
                </a:solidFill>
                <a:ea typeface="Muli Regular"/>
              </a:rPr>
              <a:t>dibuat</a:t>
            </a:r>
            <a:r>
              <a:rPr lang="en-US" sz="3320" spc="411" dirty="0">
                <a:solidFill>
                  <a:srgbClr val="FFFFFF"/>
                </a:solidFill>
                <a:ea typeface="Muli Regular"/>
              </a:rPr>
              <a:t> </a:t>
            </a:r>
            <a:r>
              <a:rPr lang="en-US" sz="3320" spc="411" dirty="0" err="1">
                <a:solidFill>
                  <a:srgbClr val="FFFFFF"/>
                </a:solidFill>
                <a:ea typeface="Muli Regular"/>
              </a:rPr>
              <a:t>berbasis</a:t>
            </a:r>
            <a:r>
              <a:rPr lang="en-US" sz="3320" spc="411" dirty="0">
                <a:solidFill>
                  <a:srgbClr val="FFFFFF"/>
                </a:solidFill>
                <a:ea typeface="Muli Regular"/>
              </a:rPr>
              <a:t> website.</a:t>
            </a:r>
          </a:p>
          <a:p>
            <a:pPr algn="just">
              <a:lnSpc>
                <a:spcPts val="5213"/>
              </a:lnSpc>
            </a:pPr>
            <a:r>
              <a:rPr lang="en-US" sz="3320" spc="136" dirty="0">
                <a:solidFill>
                  <a:srgbClr val="FFFFFF"/>
                </a:solidFill>
                <a:ea typeface="Arimo"/>
              </a:rPr>
              <a:t>■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Sistem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yang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dibuat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merupakan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modul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untuk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orang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tua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,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wali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kelas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, dan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kepala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sekolah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.</a:t>
            </a:r>
          </a:p>
          <a:p>
            <a:pPr algn="just">
              <a:lnSpc>
                <a:spcPts val="5213"/>
              </a:lnSpc>
            </a:pPr>
            <a:r>
              <a:rPr lang="en-US" sz="3320" spc="136" dirty="0">
                <a:solidFill>
                  <a:srgbClr val="FFFFFF"/>
                </a:solidFill>
                <a:ea typeface="Arimo"/>
              </a:rPr>
              <a:t>■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Sitem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yang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dibuat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berfungsi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memberikan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informasi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hasil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capaianbelajar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siswa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beserta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dengan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tolak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ukur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keberhasilan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siswa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di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sekolah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05771"/>
            <a:ext cx="5922248" cy="2019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199" spc="-71">
                <a:solidFill>
                  <a:srgbClr val="FFFFFF"/>
                </a:solidFill>
                <a:latin typeface="Muli Bold"/>
              </a:rPr>
              <a:t>RUANG</a:t>
            </a:r>
          </a:p>
          <a:p>
            <a:pPr>
              <a:lnSpc>
                <a:spcPts val="7919"/>
              </a:lnSpc>
            </a:pPr>
            <a:r>
              <a:rPr lang="en-US" sz="7200" spc="-72">
                <a:solidFill>
                  <a:srgbClr val="FFFFFF"/>
                </a:solidFill>
                <a:latin typeface="Muli Bold"/>
              </a:rPr>
              <a:t>LINGKUP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9210675"/>
            <a:ext cx="5043100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75C7FB"/>
                </a:solidFill>
                <a:latin typeface="Space Mono"/>
              </a:rPr>
              <a:t>TUGAS AKHIR - UBAYA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593695" y="2543150"/>
            <a:ext cx="7952065" cy="50098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051376"/>
            <a:ext cx="5708658" cy="2026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002F42"/>
                </a:solidFill>
                <a:latin typeface="Muli Bold"/>
              </a:rPr>
              <a:t>KAJIAN</a:t>
            </a:r>
          </a:p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002F42"/>
                </a:solidFill>
                <a:latin typeface="Muli Bold"/>
              </a:rPr>
              <a:t>PUSTAKA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5672016" y="829309"/>
            <a:ext cx="11454720" cy="9071307"/>
            <a:chOff x="0" y="0"/>
            <a:chExt cx="4735875" cy="37504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35874" cy="3750469"/>
            </a:xfrm>
            <a:custGeom>
              <a:avLst/>
              <a:gdLst/>
              <a:ahLst/>
              <a:cxnLst/>
              <a:rect l="l" t="t" r="r" b="b"/>
              <a:pathLst>
                <a:path w="4735874" h="3750469">
                  <a:moveTo>
                    <a:pt x="4611415" y="3750469"/>
                  </a:moveTo>
                  <a:lnTo>
                    <a:pt x="124460" y="3750469"/>
                  </a:lnTo>
                  <a:cubicBezTo>
                    <a:pt x="55880" y="3750469"/>
                    <a:pt x="0" y="3694589"/>
                    <a:pt x="0" y="362600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11415" y="0"/>
                  </a:lnTo>
                  <a:cubicBezTo>
                    <a:pt x="4679995" y="0"/>
                    <a:pt x="4735874" y="55880"/>
                    <a:pt x="4735874" y="124460"/>
                  </a:cubicBezTo>
                  <a:lnTo>
                    <a:pt x="4735874" y="3626009"/>
                  </a:lnTo>
                  <a:cubicBezTo>
                    <a:pt x="4735874" y="3694589"/>
                    <a:pt x="4679995" y="3750469"/>
                    <a:pt x="4611415" y="375046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6266279" y="829833"/>
            <a:ext cx="10993021" cy="9070784"/>
            <a:chOff x="0" y="0"/>
            <a:chExt cx="4544988" cy="37502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44988" cy="3750253"/>
            </a:xfrm>
            <a:custGeom>
              <a:avLst/>
              <a:gdLst/>
              <a:ahLst/>
              <a:cxnLst/>
              <a:rect l="l" t="t" r="r" b="b"/>
              <a:pathLst>
                <a:path w="4544988" h="3750253">
                  <a:moveTo>
                    <a:pt x="4420528" y="3750252"/>
                  </a:moveTo>
                  <a:lnTo>
                    <a:pt x="124460" y="3750252"/>
                  </a:lnTo>
                  <a:cubicBezTo>
                    <a:pt x="55880" y="3750252"/>
                    <a:pt x="0" y="3694373"/>
                    <a:pt x="0" y="362579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420528" y="0"/>
                  </a:lnTo>
                  <a:cubicBezTo>
                    <a:pt x="4489108" y="0"/>
                    <a:pt x="4544988" y="55880"/>
                    <a:pt x="4544988" y="124460"/>
                  </a:cubicBezTo>
                  <a:lnTo>
                    <a:pt x="4544988" y="3625793"/>
                  </a:lnTo>
                  <a:cubicBezTo>
                    <a:pt x="4544988" y="3694373"/>
                    <a:pt x="4489108" y="3750253"/>
                    <a:pt x="4420528" y="3750253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sp>
        <p:nvSpPr>
          <p:cNvPr id="7" name="TextBox 7"/>
          <p:cNvSpPr txBox="1"/>
          <p:nvPr/>
        </p:nvSpPr>
        <p:spPr>
          <a:xfrm rot="-5400000">
            <a:off x="2796138" y="6046496"/>
            <a:ext cx="6527735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37358" y="4631512"/>
            <a:ext cx="9960938" cy="1952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just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Muli Regular"/>
              </a:rPr>
              <a:t>Utomo, A. P., &amp; Sungkar, I. I. (2014). Analisis dan perancangan dashboard untuk monitoring dan evaluasi pasien rawat inap. Prosiding Mathematics and Science Forum, (pp. 145-152).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37358" y="1486611"/>
            <a:ext cx="9819522" cy="2956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Muli Regular"/>
              </a:rPr>
              <a:t>Márquez-Vera, C., Cano, A., Romero, C., &amp; Ventura, S. (2013). Predicting student failure at school using genetic programming and different data mining approaches with high dimensional and imbalanced data. Appl Intell, 38, 315-330. doi:10.1007/s10489-012-0374-8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37358" y="6805295"/>
            <a:ext cx="9819522" cy="2453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Muli Regular"/>
              </a:rPr>
              <a:t>Lay, F. A. (2018). Rancang bangun aplikasi monitoring dan evaluasi pelanggaran siswa pada sman 14 surabaya berbasis web. Skripsi Sarjana Strata Satu (S1), Institut Bisnis dan Informatika STIKOM Surabaya, Fakultas Teknologi dan Informatika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38488" y="1432062"/>
            <a:ext cx="13261755" cy="1926135"/>
            <a:chOff x="0" y="0"/>
            <a:chExt cx="11367620" cy="16510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367620" cy="1651031"/>
            </a:xfrm>
            <a:custGeom>
              <a:avLst/>
              <a:gdLst/>
              <a:ahLst/>
              <a:cxnLst/>
              <a:rect l="l" t="t" r="r" b="b"/>
              <a:pathLst>
                <a:path w="11367620" h="1651031">
                  <a:moveTo>
                    <a:pt x="11243159" y="1651031"/>
                  </a:moveTo>
                  <a:lnTo>
                    <a:pt x="124460" y="1651031"/>
                  </a:lnTo>
                  <a:cubicBezTo>
                    <a:pt x="55880" y="1651031"/>
                    <a:pt x="0" y="1595151"/>
                    <a:pt x="0" y="15265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243159" y="0"/>
                  </a:lnTo>
                  <a:cubicBezTo>
                    <a:pt x="11311740" y="0"/>
                    <a:pt x="11367620" y="55880"/>
                    <a:pt x="11367620" y="124460"/>
                  </a:cubicBezTo>
                  <a:lnTo>
                    <a:pt x="11367620" y="1526571"/>
                  </a:lnTo>
                  <a:cubicBezTo>
                    <a:pt x="11367620" y="1595151"/>
                    <a:pt x="11311740" y="1651031"/>
                    <a:pt x="11243159" y="165103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0101579" y="1871927"/>
            <a:ext cx="5223764" cy="837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71"/>
              </a:lnSpc>
            </a:pPr>
            <a:r>
              <a:rPr lang="en-US" sz="5883" spc="-58">
                <a:solidFill>
                  <a:srgbClr val="FFFFFF"/>
                </a:solidFill>
                <a:latin typeface="Muli Bold"/>
              </a:rPr>
              <a:t>1.9 Billion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825458" y="817984"/>
            <a:ext cx="12974785" cy="1577146"/>
            <a:chOff x="0" y="0"/>
            <a:chExt cx="11121637" cy="13518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121637" cy="1351887"/>
            </a:xfrm>
            <a:custGeom>
              <a:avLst/>
              <a:gdLst/>
              <a:ahLst/>
              <a:cxnLst/>
              <a:rect l="l" t="t" r="r" b="b"/>
              <a:pathLst>
                <a:path w="11121637" h="1351887">
                  <a:moveTo>
                    <a:pt x="10997177" y="1351887"/>
                  </a:moveTo>
                  <a:lnTo>
                    <a:pt x="124460" y="1351887"/>
                  </a:lnTo>
                  <a:cubicBezTo>
                    <a:pt x="55880" y="1351887"/>
                    <a:pt x="0" y="1296007"/>
                    <a:pt x="0" y="12274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997177" y="0"/>
                  </a:lnTo>
                  <a:cubicBezTo>
                    <a:pt x="11065756" y="0"/>
                    <a:pt x="11121637" y="55880"/>
                    <a:pt x="11121637" y="124460"/>
                  </a:cubicBezTo>
                  <a:lnTo>
                    <a:pt x="11121637" y="1227427"/>
                  </a:lnTo>
                  <a:cubicBezTo>
                    <a:pt x="11121637" y="1296007"/>
                    <a:pt x="11065756" y="1351887"/>
                    <a:pt x="10997177" y="1351887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3019905" y="1203747"/>
            <a:ext cx="12305437" cy="685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6"/>
              </a:lnSpc>
            </a:pPr>
            <a:r>
              <a:rPr lang="en-US" sz="2451" spc="225">
                <a:solidFill>
                  <a:srgbClr val="000000"/>
                </a:solidFill>
                <a:latin typeface="Muli Bold"/>
              </a:rPr>
              <a:t>Tujuan dari </a:t>
            </a:r>
            <a:r>
              <a:rPr lang="en-US" sz="2451" spc="225">
                <a:solidFill>
                  <a:srgbClr val="000000"/>
                </a:solidFill>
                <a:latin typeface="Arimo"/>
              </a:rPr>
              <a:t>penelitian ini adalah untuk memprediksi prestasi siswa berdasarkan faktor–faktor atau penyebab kegagalan siswa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60269" y="3817930"/>
            <a:ext cx="1130378" cy="105125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897353" y="614554"/>
            <a:ext cx="1130378" cy="1051252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538488" y="4192664"/>
            <a:ext cx="13261755" cy="1926135"/>
            <a:chOff x="0" y="0"/>
            <a:chExt cx="11367620" cy="165103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367620" cy="1651031"/>
            </a:xfrm>
            <a:custGeom>
              <a:avLst/>
              <a:gdLst/>
              <a:ahLst/>
              <a:cxnLst/>
              <a:rect l="l" t="t" r="r" b="b"/>
              <a:pathLst>
                <a:path w="11367620" h="1651031">
                  <a:moveTo>
                    <a:pt x="11243159" y="1651031"/>
                  </a:moveTo>
                  <a:lnTo>
                    <a:pt x="124460" y="1651031"/>
                  </a:lnTo>
                  <a:cubicBezTo>
                    <a:pt x="55880" y="1651031"/>
                    <a:pt x="0" y="1595151"/>
                    <a:pt x="0" y="15265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243159" y="0"/>
                  </a:lnTo>
                  <a:cubicBezTo>
                    <a:pt x="11311740" y="0"/>
                    <a:pt x="11367620" y="55880"/>
                    <a:pt x="11367620" y="124460"/>
                  </a:cubicBezTo>
                  <a:lnTo>
                    <a:pt x="11367620" y="1526571"/>
                  </a:lnTo>
                  <a:cubicBezTo>
                    <a:pt x="11367620" y="1595151"/>
                    <a:pt x="11311740" y="1651031"/>
                    <a:pt x="11243159" y="165103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2825458" y="3796908"/>
            <a:ext cx="12974785" cy="1793594"/>
            <a:chOff x="0" y="0"/>
            <a:chExt cx="11121637" cy="15374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121637" cy="1537420"/>
            </a:xfrm>
            <a:custGeom>
              <a:avLst/>
              <a:gdLst/>
              <a:ahLst/>
              <a:cxnLst/>
              <a:rect l="l" t="t" r="r" b="b"/>
              <a:pathLst>
                <a:path w="11121637" h="1537420">
                  <a:moveTo>
                    <a:pt x="10997177" y="1537420"/>
                  </a:moveTo>
                  <a:lnTo>
                    <a:pt x="124460" y="1537420"/>
                  </a:lnTo>
                  <a:cubicBezTo>
                    <a:pt x="55880" y="1537420"/>
                    <a:pt x="0" y="1481540"/>
                    <a:pt x="0" y="14129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997177" y="0"/>
                  </a:lnTo>
                  <a:cubicBezTo>
                    <a:pt x="11065756" y="0"/>
                    <a:pt x="11121637" y="55880"/>
                    <a:pt x="11121637" y="124460"/>
                  </a:cubicBezTo>
                  <a:lnTo>
                    <a:pt x="11121637" y="1412961"/>
                  </a:lnTo>
                  <a:cubicBezTo>
                    <a:pt x="11121637" y="1481540"/>
                    <a:pt x="11065756" y="1537420"/>
                    <a:pt x="10997177" y="1537420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3019905" y="4022024"/>
            <a:ext cx="12305437" cy="1371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6"/>
              </a:lnSpc>
            </a:pPr>
            <a:r>
              <a:rPr lang="en-US" sz="2451" spc="225">
                <a:solidFill>
                  <a:srgbClr val="000000"/>
                </a:solidFill>
                <a:latin typeface="Muli Bold"/>
              </a:rPr>
              <a:t>Tujuan dari </a:t>
            </a:r>
            <a:r>
              <a:rPr lang="en-US" sz="2451" spc="225">
                <a:solidFill>
                  <a:srgbClr val="000000"/>
                </a:solidFill>
                <a:latin typeface="Arimo"/>
              </a:rPr>
              <a:t>penelitian ini adalah memanfaatkan digital information (dashboard) pada lingkungan rumah sakit untuk memvisualisasikan informasi kesehatan  pasien rawat inap untuk memastikan kebutuhan kesehatan pasien tercukupi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568229" y="7332165"/>
            <a:ext cx="13261755" cy="1926135"/>
            <a:chOff x="0" y="0"/>
            <a:chExt cx="11367620" cy="165103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367620" cy="1651031"/>
            </a:xfrm>
            <a:custGeom>
              <a:avLst/>
              <a:gdLst/>
              <a:ahLst/>
              <a:cxnLst/>
              <a:rect l="l" t="t" r="r" b="b"/>
              <a:pathLst>
                <a:path w="11367620" h="1651031">
                  <a:moveTo>
                    <a:pt x="11243159" y="1651031"/>
                  </a:moveTo>
                  <a:lnTo>
                    <a:pt x="124460" y="1651031"/>
                  </a:lnTo>
                  <a:cubicBezTo>
                    <a:pt x="55880" y="1651031"/>
                    <a:pt x="0" y="1595151"/>
                    <a:pt x="0" y="15265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243159" y="0"/>
                  </a:lnTo>
                  <a:cubicBezTo>
                    <a:pt x="11311740" y="0"/>
                    <a:pt x="11367620" y="55880"/>
                    <a:pt x="11367620" y="124460"/>
                  </a:cubicBezTo>
                  <a:lnTo>
                    <a:pt x="11367620" y="1526571"/>
                  </a:lnTo>
                  <a:cubicBezTo>
                    <a:pt x="11367620" y="1595151"/>
                    <a:pt x="11311740" y="1651031"/>
                    <a:pt x="11243159" y="165103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0131320" y="7772029"/>
            <a:ext cx="5223764" cy="837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71"/>
              </a:lnSpc>
            </a:pPr>
            <a:r>
              <a:rPr lang="en-US" sz="5883" spc="-58">
                <a:solidFill>
                  <a:srgbClr val="FFFFFF"/>
                </a:solidFill>
                <a:latin typeface="Muli Bold"/>
              </a:rPr>
              <a:t>1.9 Billion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855199" y="6718087"/>
            <a:ext cx="12974785" cy="1577146"/>
            <a:chOff x="0" y="0"/>
            <a:chExt cx="11121637" cy="135188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121637" cy="1351887"/>
            </a:xfrm>
            <a:custGeom>
              <a:avLst/>
              <a:gdLst/>
              <a:ahLst/>
              <a:cxnLst/>
              <a:rect l="l" t="t" r="r" b="b"/>
              <a:pathLst>
                <a:path w="11121637" h="1351887">
                  <a:moveTo>
                    <a:pt x="10997177" y="1351887"/>
                  </a:moveTo>
                  <a:lnTo>
                    <a:pt x="124460" y="1351887"/>
                  </a:lnTo>
                  <a:cubicBezTo>
                    <a:pt x="55880" y="1351887"/>
                    <a:pt x="0" y="1296007"/>
                    <a:pt x="0" y="12274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997177" y="0"/>
                  </a:lnTo>
                  <a:cubicBezTo>
                    <a:pt x="11065756" y="0"/>
                    <a:pt x="11121637" y="55880"/>
                    <a:pt x="11121637" y="124460"/>
                  </a:cubicBezTo>
                  <a:lnTo>
                    <a:pt x="11121637" y="1227427"/>
                  </a:lnTo>
                  <a:cubicBezTo>
                    <a:pt x="11121637" y="1296007"/>
                    <a:pt x="11065756" y="1351887"/>
                    <a:pt x="10997177" y="1351887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3019905" y="6836550"/>
            <a:ext cx="12810079" cy="1368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5"/>
              </a:lnSpc>
            </a:pPr>
            <a:r>
              <a:rPr lang="en-US" sz="2450" spc="225">
                <a:solidFill>
                  <a:srgbClr val="000000"/>
                </a:solidFill>
                <a:latin typeface="Muli Bold"/>
              </a:rPr>
              <a:t>Tujuan </a:t>
            </a:r>
            <a:r>
              <a:rPr lang="en-US" sz="2450" spc="225">
                <a:solidFill>
                  <a:srgbClr val="000000"/>
                </a:solidFill>
                <a:latin typeface="Arimo"/>
              </a:rPr>
              <a:t>dari penelitian ini adalah membangun sistem yang berguna untuk memantau pelanggaran yang dibuat siswa disekolah sehingga memberikan manfaat bagi guru untuk mengevaluasi peserta didik disekolah.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927094" y="6514657"/>
            <a:ext cx="1130378" cy="1051252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670385" y="6118799"/>
            <a:ext cx="3540241" cy="4090614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2825458" y="2507981"/>
            <a:ext cx="12974785" cy="679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5"/>
              </a:lnSpc>
              <a:spcBef>
                <a:spcPct val="0"/>
              </a:spcBef>
            </a:pPr>
            <a:r>
              <a:rPr lang="en-US" sz="1961" dirty="0">
                <a:solidFill>
                  <a:srgbClr val="0048CD"/>
                </a:solidFill>
                <a:latin typeface="Space Mono"/>
              </a:rPr>
              <a:t>PREDICTING </a:t>
            </a:r>
            <a:r>
              <a:rPr lang="en-US" sz="1960" dirty="0">
                <a:solidFill>
                  <a:srgbClr val="0048CD"/>
                </a:solidFill>
                <a:latin typeface="Space Mono" panose="020B0604020202020204" charset="0"/>
              </a:rPr>
              <a:t>STUDENT FAILURE AT SCHOOL USING GENETIC PROGRAMMING AND DIFFERENT DATA MINING APPROACHES WITH HIGH DIMENSIONAL AND IMBALANCED DATA</a:t>
            </a:r>
            <a:endParaRPr lang="en-US" sz="1961" dirty="0">
              <a:solidFill>
                <a:srgbClr val="0048CD"/>
              </a:solidFill>
              <a:latin typeface="Space Mono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855199" y="8408084"/>
            <a:ext cx="12974785" cy="679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5"/>
              </a:lnSpc>
              <a:spcBef>
                <a:spcPct val="0"/>
              </a:spcBef>
            </a:pPr>
            <a:r>
              <a:rPr lang="en-US" sz="1960" dirty="0">
                <a:solidFill>
                  <a:srgbClr val="0048CD"/>
                </a:solidFill>
                <a:latin typeface="Space Mono" panose="020B0604020202020204" charset="0"/>
              </a:rPr>
              <a:t>RANCANGAN BANGUN APLIKASI MONITORING DAN EVALUASI PELANGGARAN SISWA PADA SMAN 14 SURABAYA BERBASIS WEB.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68469"/>
            <a:ext cx="2758488" cy="4542421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2825458" y="5647652"/>
            <a:ext cx="12974785" cy="33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5"/>
              </a:lnSpc>
              <a:spcBef>
                <a:spcPct val="0"/>
              </a:spcBef>
            </a:pPr>
            <a:r>
              <a:rPr lang="en-US" sz="1961">
                <a:solidFill>
                  <a:srgbClr val="0048CD"/>
                </a:solidFill>
                <a:latin typeface="Space Mono"/>
              </a:rPr>
              <a:t>ANALISIS DAN PERANCANGAN DASHBOARD UNTUK MONITORING DAN EVALUASI PASIEN RAWAT INAP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676006" y="7594153"/>
            <a:ext cx="1383430" cy="128659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519900" y="7594153"/>
            <a:ext cx="9739400" cy="1804154"/>
            <a:chOff x="0" y="0"/>
            <a:chExt cx="4026687" cy="7459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26688" cy="745915"/>
            </a:xfrm>
            <a:custGeom>
              <a:avLst/>
              <a:gdLst/>
              <a:ahLst/>
              <a:cxnLst/>
              <a:rect l="l" t="t" r="r" b="b"/>
              <a:pathLst>
                <a:path w="4026688" h="745915">
                  <a:moveTo>
                    <a:pt x="3902227" y="745915"/>
                  </a:moveTo>
                  <a:lnTo>
                    <a:pt x="124460" y="745915"/>
                  </a:lnTo>
                  <a:cubicBezTo>
                    <a:pt x="55880" y="745915"/>
                    <a:pt x="0" y="690035"/>
                    <a:pt x="0" y="6214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02227" y="0"/>
                  </a:lnTo>
                  <a:cubicBezTo>
                    <a:pt x="3970808" y="0"/>
                    <a:pt x="4026688" y="55880"/>
                    <a:pt x="4026688" y="124460"/>
                  </a:cubicBezTo>
                  <a:lnTo>
                    <a:pt x="4026688" y="621455"/>
                  </a:lnTo>
                  <a:cubicBezTo>
                    <a:pt x="4026688" y="690035"/>
                    <a:pt x="3970808" y="745915"/>
                    <a:pt x="3902227" y="745915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512358" y="7305190"/>
            <a:ext cx="9746942" cy="1864517"/>
            <a:chOff x="0" y="0"/>
            <a:chExt cx="4029806" cy="7708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29806" cy="770872"/>
            </a:xfrm>
            <a:custGeom>
              <a:avLst/>
              <a:gdLst/>
              <a:ahLst/>
              <a:cxnLst/>
              <a:rect l="l" t="t" r="r" b="b"/>
              <a:pathLst>
                <a:path w="4029806" h="770872">
                  <a:moveTo>
                    <a:pt x="3905345" y="770872"/>
                  </a:moveTo>
                  <a:lnTo>
                    <a:pt x="124460" y="770872"/>
                  </a:lnTo>
                  <a:cubicBezTo>
                    <a:pt x="55880" y="770872"/>
                    <a:pt x="0" y="714992"/>
                    <a:pt x="0" y="64641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05346" y="0"/>
                  </a:lnTo>
                  <a:cubicBezTo>
                    <a:pt x="3973926" y="0"/>
                    <a:pt x="4029806" y="55880"/>
                    <a:pt x="4029806" y="124460"/>
                  </a:cubicBezTo>
                  <a:lnTo>
                    <a:pt x="4029806" y="646412"/>
                  </a:lnTo>
                  <a:cubicBezTo>
                    <a:pt x="4029806" y="714992"/>
                    <a:pt x="3973926" y="770872"/>
                    <a:pt x="3905346" y="77087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7253137" y="1934254"/>
            <a:ext cx="10006163" cy="1597318"/>
            <a:chOff x="0" y="0"/>
            <a:chExt cx="4136979" cy="660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36979" cy="660400"/>
            </a:xfrm>
            <a:custGeom>
              <a:avLst/>
              <a:gdLst/>
              <a:ahLst/>
              <a:cxnLst/>
              <a:rect l="l" t="t" r="r" b="b"/>
              <a:pathLst>
                <a:path w="4136979" h="660400">
                  <a:moveTo>
                    <a:pt x="401251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12519" y="0"/>
                  </a:lnTo>
                  <a:cubicBezTo>
                    <a:pt x="4081099" y="0"/>
                    <a:pt x="4136979" y="55880"/>
                    <a:pt x="4136979" y="124460"/>
                  </a:cubicBezTo>
                  <a:lnTo>
                    <a:pt x="4136979" y="535940"/>
                  </a:lnTo>
                  <a:cubicBezTo>
                    <a:pt x="4136979" y="604520"/>
                    <a:pt x="4081099" y="660400"/>
                    <a:pt x="4012519" y="66040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523689" y="1955751"/>
            <a:ext cx="1383430" cy="128659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7253137" y="1424213"/>
            <a:ext cx="10006163" cy="1818129"/>
            <a:chOff x="0" y="0"/>
            <a:chExt cx="4136979" cy="75169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136979" cy="751693"/>
            </a:xfrm>
            <a:custGeom>
              <a:avLst/>
              <a:gdLst/>
              <a:ahLst/>
              <a:cxnLst/>
              <a:rect l="l" t="t" r="r" b="b"/>
              <a:pathLst>
                <a:path w="4136979" h="751693">
                  <a:moveTo>
                    <a:pt x="4012519" y="751693"/>
                  </a:moveTo>
                  <a:lnTo>
                    <a:pt x="124460" y="751693"/>
                  </a:lnTo>
                  <a:cubicBezTo>
                    <a:pt x="55880" y="751693"/>
                    <a:pt x="0" y="695813"/>
                    <a:pt x="0" y="62723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12519" y="0"/>
                  </a:lnTo>
                  <a:cubicBezTo>
                    <a:pt x="4081099" y="0"/>
                    <a:pt x="4136979" y="55880"/>
                    <a:pt x="4136979" y="124460"/>
                  </a:cubicBezTo>
                  <a:lnTo>
                    <a:pt x="4136979" y="627233"/>
                  </a:lnTo>
                  <a:cubicBezTo>
                    <a:pt x="4136979" y="695813"/>
                    <a:pt x="4081099" y="751693"/>
                    <a:pt x="4012519" y="75169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8145748" y="4889143"/>
            <a:ext cx="8530258" cy="1597318"/>
            <a:chOff x="0" y="0"/>
            <a:chExt cx="3526776" cy="660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526776" cy="660400"/>
            </a:xfrm>
            <a:custGeom>
              <a:avLst/>
              <a:gdLst/>
              <a:ahLst/>
              <a:cxnLst/>
              <a:rect l="l" t="t" r="r" b="b"/>
              <a:pathLst>
                <a:path w="3526776" h="660400">
                  <a:moveTo>
                    <a:pt x="340231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02316" y="0"/>
                  </a:lnTo>
                  <a:cubicBezTo>
                    <a:pt x="3470896" y="0"/>
                    <a:pt x="3526776" y="55880"/>
                    <a:pt x="3526776" y="124460"/>
                  </a:cubicBezTo>
                  <a:lnTo>
                    <a:pt x="3526776" y="535940"/>
                  </a:lnTo>
                  <a:cubicBezTo>
                    <a:pt x="3526776" y="604520"/>
                    <a:pt x="3470896" y="660400"/>
                    <a:pt x="3402316" y="66040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8145748" y="4302902"/>
            <a:ext cx="8530258" cy="1878760"/>
            <a:chOff x="0" y="0"/>
            <a:chExt cx="3526776" cy="77676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526776" cy="776760"/>
            </a:xfrm>
            <a:custGeom>
              <a:avLst/>
              <a:gdLst/>
              <a:ahLst/>
              <a:cxnLst/>
              <a:rect l="l" t="t" r="r" b="b"/>
              <a:pathLst>
                <a:path w="3526776" h="776760">
                  <a:moveTo>
                    <a:pt x="3402316" y="776760"/>
                  </a:moveTo>
                  <a:lnTo>
                    <a:pt x="124460" y="776760"/>
                  </a:lnTo>
                  <a:cubicBezTo>
                    <a:pt x="55880" y="776760"/>
                    <a:pt x="0" y="720880"/>
                    <a:pt x="0" y="65230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02316" y="0"/>
                  </a:lnTo>
                  <a:cubicBezTo>
                    <a:pt x="3470896" y="0"/>
                    <a:pt x="3526776" y="55880"/>
                    <a:pt x="3526776" y="124460"/>
                  </a:cubicBezTo>
                  <a:lnTo>
                    <a:pt x="3526776" y="652300"/>
                  </a:lnTo>
                  <a:cubicBezTo>
                    <a:pt x="3526776" y="720880"/>
                    <a:pt x="3470896" y="776760"/>
                    <a:pt x="3402316" y="776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028700" y="3287988"/>
            <a:ext cx="4697606" cy="4037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002F42"/>
                </a:solidFill>
                <a:latin typeface="Muli Bold"/>
              </a:rPr>
              <a:t>ANALISIS</a:t>
            </a:r>
          </a:p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002F42"/>
                </a:solidFill>
                <a:latin typeface="Muli Bold"/>
              </a:rPr>
              <a:t>SISTEM</a:t>
            </a:r>
          </a:p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002F42"/>
                </a:solidFill>
                <a:latin typeface="Muli Bold"/>
              </a:rPr>
              <a:t>SAAT</a:t>
            </a:r>
          </a:p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002F42"/>
                </a:solidFill>
                <a:latin typeface="Muli Bold"/>
              </a:rPr>
              <a:t>INI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790545" y="1028700"/>
            <a:ext cx="2710407" cy="2710407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061063" y="3531572"/>
            <a:ext cx="2926437" cy="2926437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779302" y="6808709"/>
            <a:ext cx="2954161" cy="2857479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9733463" y="1767870"/>
            <a:ext cx="5481941" cy="565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680"/>
              </a:lnSpc>
              <a:spcBef>
                <a:spcPct val="0"/>
              </a:spcBef>
            </a:pPr>
            <a:r>
              <a:rPr lang="en-US" sz="3600" spc="-36">
                <a:solidFill>
                  <a:srgbClr val="002F42"/>
                </a:solidFill>
                <a:latin typeface="Muli Regular Bold"/>
              </a:rPr>
              <a:t>Komponen Nilai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733463" y="2494073"/>
            <a:ext cx="5481941" cy="42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08"/>
              </a:lnSpc>
            </a:pPr>
            <a:r>
              <a:rPr lang="en-US" sz="2400">
                <a:solidFill>
                  <a:srgbClr val="000000"/>
                </a:solidFill>
                <a:latin typeface="Muli Regular"/>
              </a:rPr>
              <a:t>TUGAS, PH, PTS, PAS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8747422" y="4693903"/>
            <a:ext cx="5586012" cy="1096756"/>
            <a:chOff x="0" y="0"/>
            <a:chExt cx="7448016" cy="1462341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19050"/>
              <a:ext cx="7448016" cy="747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680"/>
                </a:lnSpc>
                <a:spcBef>
                  <a:spcPct val="0"/>
                </a:spcBef>
              </a:pPr>
              <a:r>
                <a:rPr lang="en-US" sz="3600" spc="-36">
                  <a:solidFill>
                    <a:srgbClr val="002F42"/>
                  </a:solidFill>
                  <a:latin typeface="Muli Regular Bold"/>
                </a:rPr>
                <a:t>Komponen Kehadiran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890194"/>
              <a:ext cx="7448016" cy="572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92"/>
                </a:lnSpc>
              </a:pPr>
              <a:r>
                <a:rPr lang="en-US" sz="2600">
                  <a:solidFill>
                    <a:srgbClr val="000000"/>
                  </a:solidFill>
                  <a:latin typeface="Muli Regular"/>
                </a:rPr>
                <a:t>Minimal 90% 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270448" y="7447059"/>
            <a:ext cx="6405558" cy="1580778"/>
            <a:chOff x="0" y="0"/>
            <a:chExt cx="8540744" cy="2107703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19050"/>
              <a:ext cx="8540744" cy="15369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680"/>
                </a:lnSpc>
                <a:spcBef>
                  <a:spcPct val="0"/>
                </a:spcBef>
              </a:pPr>
              <a:r>
                <a:rPr lang="en-US" sz="3600" spc="-36">
                  <a:solidFill>
                    <a:srgbClr val="002F42"/>
                  </a:solidFill>
                  <a:latin typeface="Muli Bold"/>
                </a:rPr>
                <a:t>Komponen Sikap atau Karakter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535556"/>
              <a:ext cx="8540744" cy="572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91"/>
                </a:lnSpc>
              </a:pPr>
              <a:r>
                <a:rPr lang="en-US" sz="2599">
                  <a:solidFill>
                    <a:srgbClr val="000000"/>
                  </a:solidFill>
                  <a:latin typeface="Muli Regular"/>
                </a:rPr>
                <a:t>Berkatian dengan pelanggaran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1125</Words>
  <Application>Microsoft Office PowerPoint</Application>
  <PresentationFormat>Custom</PresentationFormat>
  <Paragraphs>256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Calibri</vt:lpstr>
      <vt:lpstr>Muli Regular</vt:lpstr>
      <vt:lpstr>Muli Bold Bold</vt:lpstr>
      <vt:lpstr>Arial</vt:lpstr>
      <vt:lpstr>Space Mono</vt:lpstr>
      <vt:lpstr>Muli Bold Italics</vt:lpstr>
      <vt:lpstr>Arimo</vt:lpstr>
      <vt:lpstr>Muli Regular Bold</vt:lpstr>
      <vt:lpstr>Muli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MONITORING PRESTASI SISWA</dc:title>
  <cp:lastModifiedBy>DANIEL BUALA KRISTO ZALUKHU</cp:lastModifiedBy>
  <cp:revision>4</cp:revision>
  <dcterms:created xsi:type="dcterms:W3CDTF">2006-08-16T00:00:00Z</dcterms:created>
  <dcterms:modified xsi:type="dcterms:W3CDTF">2020-07-07T12:57:40Z</dcterms:modified>
  <dc:identifier>DAEBNoUgQk4</dc:identifier>
</cp:coreProperties>
</file>